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Source Code Pr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SourceCodePro-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88" Type="http://schemas.openxmlformats.org/officeDocument/2006/relationships/font" Target="fonts/SourceCodePro-italic.fntdata"/><Relationship Id="rId43" Type="http://schemas.openxmlformats.org/officeDocument/2006/relationships/slide" Target="slides/slide37.xml"/><Relationship Id="rId87" Type="http://schemas.openxmlformats.org/officeDocument/2006/relationships/font" Target="fonts/SourceCodePro-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SourceCodePro-boldItalic.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e574f2ef1_0_0:notes"/>
          <p:cNvSpPr txBox="1"/>
          <p:nvPr>
            <p:ph idx="1" type="body"/>
          </p:nvPr>
        </p:nvSpPr>
        <p:spPr>
          <a:xfrm>
            <a:off x="685785" y="4343383"/>
            <a:ext cx="5486400" cy="4114800"/>
          </a:xfrm>
          <a:prstGeom prst="rect">
            <a:avLst/>
          </a:prstGeom>
        </p:spPr>
        <p:txBody>
          <a:bodyPr anchorCtr="0" anchor="t" bIns="171200" lIns="171200" spcFirstLastPara="1" rIns="171200" wrap="square" tIns="171200">
            <a:noAutofit/>
          </a:bodyPr>
          <a:lstStyle/>
          <a:p>
            <a:pPr indent="0" lvl="0" marL="0" rtl="0" algn="l">
              <a:spcBef>
                <a:spcPts val="0"/>
              </a:spcBef>
              <a:spcAft>
                <a:spcPts val="0"/>
              </a:spcAft>
              <a:buNone/>
            </a:pPr>
            <a:r>
              <a:t/>
            </a:r>
            <a:endParaRPr/>
          </a:p>
        </p:txBody>
      </p:sp>
      <p:sp>
        <p:nvSpPr>
          <p:cNvPr id="86" name="Google Shape;86;g5e574f2ef1_0_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e574f2ef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e574f2ef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e574f2ef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e574f2ef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e574f2e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e574f2e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4d802de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4d802de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4d802de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4d802de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4d802de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4d802de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4d802de8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4d802de8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4d802de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4d802de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e574f2ef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e574f2ef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4d802de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4d802de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e574f2e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e574f2ef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e574f2ef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e574f2ef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4d802de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4d802de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4d802de8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4d802de8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e574f2ef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e574f2ef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4d802de8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4d802de8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4d802de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4d802de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4d802de8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4d802de8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4d802de8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4d802de8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4d802de8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4d802de8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4d802de8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d802de8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e574f2e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e574f2e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4d802de8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d802de8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4d802de8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4d802de8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4d802de8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4d802de8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4d802de8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4d802de8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4d802de8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4d802de8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4d802de8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4d802de8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4d802de8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4d802de8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4d802de8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4d802de8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4d802de8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4d802de8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4d802de8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4d802de8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e574f2ef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e574f2ef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4d802de8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4d802de8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4d802de8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4d802de8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4d802de8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4d802de8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4d802de8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4d802de8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4d802de8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4d802de8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4d802de8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4d802de8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4d802de8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4d802de8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4d802de8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4d802de8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4d802de8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4d802de8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4d802de8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4d802de8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e574f2ef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574f2ef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4d802de8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4d802de8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4d802de8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4d802de8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4d802de8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4d802de8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77d53b1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7d53b1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4d802de8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4d802de8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4f1342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4f1342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4f13421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4f13421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4f13421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4f13421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4f13421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4f13421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50b395e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50b395e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e574f2e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e574f2e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77d53b19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7d53b19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7d53b19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7d53b19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7d53b19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7d53b19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7d53b19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7d53b19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7d53b19c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7d53b19c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77d53b19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7d53b19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7d53b19c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7d53b19c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77d53b19c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7d53b19c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7d53b19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7d53b19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77d53b19c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7d53b19c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e574f2e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e574f2e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7d53b19c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7d53b19c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77d53b19c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7d53b19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77d53b19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7d53b19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7d53b19c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7d53b19c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853a33d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853a33d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77d53b19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7d53b19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e574f2ef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e574f2ef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e574f2ef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e574f2ef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56" name="Shape 56"/>
        <p:cNvGrpSpPr/>
        <p:nvPr/>
      </p:nvGrpSpPr>
      <p:grpSpPr>
        <a:xfrm>
          <a:off x="0" y="0"/>
          <a:ext cx="0" cy="0"/>
          <a:chOff x="0" y="0"/>
          <a:chExt cx="0" cy="0"/>
        </a:xfrm>
      </p:grpSpPr>
      <p:sp>
        <p:nvSpPr>
          <p:cNvPr id="57" name="Google Shape;57;p14"/>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58" name="Google Shape;58;p14"/>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59" name="Google Shape;59;p14"/>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15"/>
          <p:cNvSpPr txBox="1"/>
          <p:nvPr>
            <p:ph type="title"/>
          </p:nvPr>
        </p:nvSpPr>
        <p:spPr>
          <a:xfrm>
            <a:off x="663330" y="1032814"/>
            <a:ext cx="7817400" cy="334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1500" u="none" cap="none" strike="noStrike">
                <a:solidFill>
                  <a:schemeClr val="dk1"/>
                </a:solidFill>
                <a:latin typeface="Arial"/>
                <a:ea typeface="Arial"/>
                <a:cs typeface="Arial"/>
                <a:sym typeface="Arial"/>
              </a:defRPr>
            </a:lvl1pPr>
            <a:lvl2pPr lvl="1" rtl="0">
              <a:spcBef>
                <a:spcPts val="0"/>
              </a:spcBef>
              <a:spcAft>
                <a:spcPts val="0"/>
              </a:spcAft>
              <a:buSzPts val="2500"/>
              <a:buNone/>
              <a:defRPr sz="3300"/>
            </a:lvl2pPr>
            <a:lvl3pPr lvl="2" rtl="0">
              <a:spcBef>
                <a:spcPts val="0"/>
              </a:spcBef>
              <a:spcAft>
                <a:spcPts val="0"/>
              </a:spcAft>
              <a:buSzPts val="2500"/>
              <a:buNone/>
              <a:defRPr sz="3300"/>
            </a:lvl3pPr>
            <a:lvl4pPr lvl="3" rtl="0">
              <a:spcBef>
                <a:spcPts val="0"/>
              </a:spcBef>
              <a:spcAft>
                <a:spcPts val="0"/>
              </a:spcAft>
              <a:buSzPts val="2500"/>
              <a:buNone/>
              <a:defRPr sz="3300"/>
            </a:lvl4pPr>
            <a:lvl5pPr lvl="4" rtl="0">
              <a:spcBef>
                <a:spcPts val="0"/>
              </a:spcBef>
              <a:spcAft>
                <a:spcPts val="0"/>
              </a:spcAft>
              <a:buSzPts val="2500"/>
              <a:buNone/>
              <a:defRPr sz="3300"/>
            </a:lvl5pPr>
            <a:lvl6pPr lvl="5" rtl="0">
              <a:spcBef>
                <a:spcPts val="0"/>
              </a:spcBef>
              <a:spcAft>
                <a:spcPts val="0"/>
              </a:spcAft>
              <a:buSzPts val="2500"/>
              <a:buNone/>
              <a:defRPr sz="3300"/>
            </a:lvl6pPr>
            <a:lvl7pPr lvl="6" rtl="0">
              <a:spcBef>
                <a:spcPts val="0"/>
              </a:spcBef>
              <a:spcAft>
                <a:spcPts val="0"/>
              </a:spcAft>
              <a:buSzPts val="2500"/>
              <a:buNone/>
              <a:defRPr sz="3300"/>
            </a:lvl7pPr>
            <a:lvl8pPr lvl="7" rtl="0">
              <a:spcBef>
                <a:spcPts val="0"/>
              </a:spcBef>
              <a:spcAft>
                <a:spcPts val="0"/>
              </a:spcAft>
              <a:buSzPts val="2500"/>
              <a:buNone/>
              <a:defRPr sz="3300"/>
            </a:lvl8pPr>
            <a:lvl9pPr lvl="8" rtl="0">
              <a:spcBef>
                <a:spcPts val="0"/>
              </a:spcBef>
              <a:spcAft>
                <a:spcPts val="0"/>
              </a:spcAft>
              <a:buSzPts val="2500"/>
              <a:buNone/>
              <a:defRPr sz="3300"/>
            </a:lvl9pPr>
          </a:lstStyle>
          <a:p/>
        </p:txBody>
      </p:sp>
      <p:sp>
        <p:nvSpPr>
          <p:cNvPr id="62" name="Google Shape;62;p15"/>
          <p:cNvSpPr txBox="1"/>
          <p:nvPr>
            <p:ph idx="1" type="body"/>
          </p:nvPr>
        </p:nvSpPr>
        <p:spPr>
          <a:xfrm>
            <a:off x="629072" y="2437754"/>
            <a:ext cx="7885800" cy="21321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500"/>
              <a:buNone/>
              <a:defRPr b="0" i="0" sz="2200" u="none" cap="none" strike="noStrike">
                <a:solidFill>
                  <a:schemeClr val="hlink"/>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63" name="Google Shape;63;p15"/>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64" name="Google Shape;64;p15"/>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65" name="Google Shape;65;p15"/>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6" name="Shape 66"/>
        <p:cNvGrpSpPr/>
        <p:nvPr/>
      </p:nvGrpSpPr>
      <p:grpSpPr>
        <a:xfrm>
          <a:off x="0" y="0"/>
          <a:ext cx="0" cy="0"/>
          <a:chOff x="0" y="0"/>
          <a:chExt cx="0" cy="0"/>
        </a:xfrm>
      </p:grpSpPr>
      <p:sp>
        <p:nvSpPr>
          <p:cNvPr id="67" name="Google Shape;67;p16"/>
          <p:cNvSpPr txBox="1"/>
          <p:nvPr>
            <p:ph type="ctrTitle"/>
          </p:nvPr>
        </p:nvSpPr>
        <p:spPr>
          <a:xfrm>
            <a:off x="189025" y="107795"/>
            <a:ext cx="8766000" cy="36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1500" u="none" cap="none" strike="noStrike">
                <a:solidFill>
                  <a:schemeClr val="dk1"/>
                </a:solidFill>
                <a:latin typeface="Arial"/>
                <a:ea typeface="Arial"/>
                <a:cs typeface="Arial"/>
                <a:sym typeface="Arial"/>
              </a:defRPr>
            </a:lvl1pPr>
            <a:lvl2pPr lvl="1" rtl="0">
              <a:spcBef>
                <a:spcPts val="0"/>
              </a:spcBef>
              <a:spcAft>
                <a:spcPts val="0"/>
              </a:spcAft>
              <a:buSzPts val="2500"/>
              <a:buNone/>
              <a:defRPr sz="3300"/>
            </a:lvl2pPr>
            <a:lvl3pPr lvl="2" rtl="0">
              <a:spcBef>
                <a:spcPts val="0"/>
              </a:spcBef>
              <a:spcAft>
                <a:spcPts val="0"/>
              </a:spcAft>
              <a:buSzPts val="2500"/>
              <a:buNone/>
              <a:defRPr sz="3300"/>
            </a:lvl3pPr>
            <a:lvl4pPr lvl="3" rtl="0">
              <a:spcBef>
                <a:spcPts val="0"/>
              </a:spcBef>
              <a:spcAft>
                <a:spcPts val="0"/>
              </a:spcAft>
              <a:buSzPts val="2500"/>
              <a:buNone/>
              <a:defRPr sz="3300"/>
            </a:lvl4pPr>
            <a:lvl5pPr lvl="4" rtl="0">
              <a:spcBef>
                <a:spcPts val="0"/>
              </a:spcBef>
              <a:spcAft>
                <a:spcPts val="0"/>
              </a:spcAft>
              <a:buSzPts val="2500"/>
              <a:buNone/>
              <a:defRPr sz="3300"/>
            </a:lvl5pPr>
            <a:lvl6pPr lvl="5" rtl="0">
              <a:spcBef>
                <a:spcPts val="0"/>
              </a:spcBef>
              <a:spcAft>
                <a:spcPts val="0"/>
              </a:spcAft>
              <a:buSzPts val="2500"/>
              <a:buNone/>
              <a:defRPr sz="3300"/>
            </a:lvl6pPr>
            <a:lvl7pPr lvl="6" rtl="0">
              <a:spcBef>
                <a:spcPts val="0"/>
              </a:spcBef>
              <a:spcAft>
                <a:spcPts val="0"/>
              </a:spcAft>
              <a:buSzPts val="2500"/>
              <a:buNone/>
              <a:defRPr sz="3300"/>
            </a:lvl7pPr>
            <a:lvl8pPr lvl="7" rtl="0">
              <a:spcBef>
                <a:spcPts val="0"/>
              </a:spcBef>
              <a:spcAft>
                <a:spcPts val="0"/>
              </a:spcAft>
              <a:buSzPts val="2500"/>
              <a:buNone/>
              <a:defRPr sz="3300"/>
            </a:lvl8pPr>
            <a:lvl9pPr lvl="8" rtl="0">
              <a:spcBef>
                <a:spcPts val="0"/>
              </a:spcBef>
              <a:spcAft>
                <a:spcPts val="0"/>
              </a:spcAft>
              <a:buSzPts val="2500"/>
              <a:buNone/>
              <a:defRPr sz="3300"/>
            </a:lvl9pPr>
          </a:lstStyle>
          <a:p/>
        </p:txBody>
      </p:sp>
      <p:sp>
        <p:nvSpPr>
          <p:cNvPr id="68" name="Google Shape;68;p1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2200" u="none" cap="none" strike="noStrike">
                <a:solidFill>
                  <a:schemeClr val="hlink"/>
                </a:solidFill>
                <a:latin typeface="Arial"/>
                <a:ea typeface="Arial"/>
                <a:cs typeface="Arial"/>
                <a:sym typeface="Arial"/>
              </a:defRPr>
            </a:lvl1pPr>
            <a:lvl2pPr lvl="1" marR="0" rtl="0" algn="l">
              <a:spcBef>
                <a:spcPts val="0"/>
              </a:spcBef>
              <a:spcAft>
                <a:spcPts val="0"/>
              </a:spcAft>
              <a:buSzPts val="2500"/>
              <a:buNone/>
              <a:defRPr b="0" i="0" sz="3300" u="none" cap="none" strike="noStrike">
                <a:latin typeface="Calibri"/>
                <a:ea typeface="Calibri"/>
                <a:cs typeface="Calibri"/>
                <a:sym typeface="Calibri"/>
              </a:defRPr>
            </a:lvl2pPr>
            <a:lvl3pPr lvl="2" marR="0" rtl="0" algn="l">
              <a:spcBef>
                <a:spcPts val="0"/>
              </a:spcBef>
              <a:spcAft>
                <a:spcPts val="0"/>
              </a:spcAft>
              <a:buSzPts val="2500"/>
              <a:buNone/>
              <a:defRPr b="0" i="0" sz="3300" u="none" cap="none" strike="noStrike">
                <a:latin typeface="Calibri"/>
                <a:ea typeface="Calibri"/>
                <a:cs typeface="Calibri"/>
                <a:sym typeface="Calibri"/>
              </a:defRPr>
            </a:lvl3pPr>
            <a:lvl4pPr lvl="3" marR="0" rtl="0" algn="l">
              <a:spcBef>
                <a:spcPts val="0"/>
              </a:spcBef>
              <a:spcAft>
                <a:spcPts val="0"/>
              </a:spcAft>
              <a:buSzPts val="2500"/>
              <a:buNone/>
              <a:defRPr b="0" i="0" sz="3300" u="none" cap="none" strike="noStrike">
                <a:latin typeface="Calibri"/>
                <a:ea typeface="Calibri"/>
                <a:cs typeface="Calibri"/>
                <a:sym typeface="Calibri"/>
              </a:defRPr>
            </a:lvl4pPr>
            <a:lvl5pPr lvl="4" marR="0" rtl="0" algn="l">
              <a:spcBef>
                <a:spcPts val="0"/>
              </a:spcBef>
              <a:spcAft>
                <a:spcPts val="0"/>
              </a:spcAft>
              <a:buSzPts val="2500"/>
              <a:buNone/>
              <a:defRPr b="0" i="0" sz="3300" u="none" cap="none" strike="noStrike">
                <a:latin typeface="Calibri"/>
                <a:ea typeface="Calibri"/>
                <a:cs typeface="Calibri"/>
                <a:sym typeface="Calibri"/>
              </a:defRPr>
            </a:lvl5pPr>
            <a:lvl6pPr lvl="5" marR="0" rtl="0" algn="l">
              <a:spcBef>
                <a:spcPts val="0"/>
              </a:spcBef>
              <a:spcAft>
                <a:spcPts val="0"/>
              </a:spcAft>
              <a:buSzPts val="2500"/>
              <a:buNone/>
              <a:defRPr b="0" i="0" sz="3300" u="none" cap="none" strike="noStrike">
                <a:latin typeface="Calibri"/>
                <a:ea typeface="Calibri"/>
                <a:cs typeface="Calibri"/>
                <a:sym typeface="Calibri"/>
              </a:defRPr>
            </a:lvl6pPr>
            <a:lvl7pPr lvl="6" marR="0" rtl="0" algn="l">
              <a:spcBef>
                <a:spcPts val="0"/>
              </a:spcBef>
              <a:spcAft>
                <a:spcPts val="0"/>
              </a:spcAft>
              <a:buSzPts val="2500"/>
              <a:buNone/>
              <a:defRPr b="0" i="0" sz="3300" u="none" cap="none" strike="noStrike">
                <a:latin typeface="Calibri"/>
                <a:ea typeface="Calibri"/>
                <a:cs typeface="Calibri"/>
                <a:sym typeface="Calibri"/>
              </a:defRPr>
            </a:lvl7pPr>
            <a:lvl8pPr lvl="7" marR="0" rtl="0" algn="l">
              <a:spcBef>
                <a:spcPts val="0"/>
              </a:spcBef>
              <a:spcAft>
                <a:spcPts val="0"/>
              </a:spcAft>
              <a:buSzPts val="2500"/>
              <a:buNone/>
              <a:defRPr b="0" i="0" sz="3300" u="none" cap="none" strike="noStrike">
                <a:latin typeface="Calibri"/>
                <a:ea typeface="Calibri"/>
                <a:cs typeface="Calibri"/>
                <a:sym typeface="Calibri"/>
              </a:defRPr>
            </a:lvl8pPr>
            <a:lvl9pPr lvl="8"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69" name="Google Shape;69;p16"/>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70" name="Google Shape;70;p16"/>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71" name="Google Shape;71;p16"/>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2" name="Shape 72"/>
        <p:cNvGrpSpPr/>
        <p:nvPr/>
      </p:nvGrpSpPr>
      <p:grpSpPr>
        <a:xfrm>
          <a:off x="0" y="0"/>
          <a:ext cx="0" cy="0"/>
          <a:chOff x="0" y="0"/>
          <a:chExt cx="0" cy="0"/>
        </a:xfrm>
      </p:grpSpPr>
      <p:sp>
        <p:nvSpPr>
          <p:cNvPr id="73" name="Google Shape;73;p17"/>
          <p:cNvSpPr txBox="1"/>
          <p:nvPr>
            <p:ph type="title"/>
          </p:nvPr>
        </p:nvSpPr>
        <p:spPr>
          <a:xfrm>
            <a:off x="663330" y="1032814"/>
            <a:ext cx="7817400" cy="334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1500" u="none" cap="none" strike="noStrike">
                <a:solidFill>
                  <a:schemeClr val="dk1"/>
                </a:solidFill>
                <a:latin typeface="Arial"/>
                <a:ea typeface="Arial"/>
                <a:cs typeface="Arial"/>
                <a:sym typeface="Arial"/>
              </a:defRPr>
            </a:lvl1pPr>
            <a:lvl2pPr lvl="1" rtl="0">
              <a:spcBef>
                <a:spcPts val="0"/>
              </a:spcBef>
              <a:spcAft>
                <a:spcPts val="0"/>
              </a:spcAft>
              <a:buSzPts val="2500"/>
              <a:buNone/>
              <a:defRPr sz="3300"/>
            </a:lvl2pPr>
            <a:lvl3pPr lvl="2" rtl="0">
              <a:spcBef>
                <a:spcPts val="0"/>
              </a:spcBef>
              <a:spcAft>
                <a:spcPts val="0"/>
              </a:spcAft>
              <a:buSzPts val="2500"/>
              <a:buNone/>
              <a:defRPr sz="3300"/>
            </a:lvl3pPr>
            <a:lvl4pPr lvl="3" rtl="0">
              <a:spcBef>
                <a:spcPts val="0"/>
              </a:spcBef>
              <a:spcAft>
                <a:spcPts val="0"/>
              </a:spcAft>
              <a:buSzPts val="2500"/>
              <a:buNone/>
              <a:defRPr sz="3300"/>
            </a:lvl4pPr>
            <a:lvl5pPr lvl="4" rtl="0">
              <a:spcBef>
                <a:spcPts val="0"/>
              </a:spcBef>
              <a:spcAft>
                <a:spcPts val="0"/>
              </a:spcAft>
              <a:buSzPts val="2500"/>
              <a:buNone/>
              <a:defRPr sz="3300"/>
            </a:lvl5pPr>
            <a:lvl6pPr lvl="5" rtl="0">
              <a:spcBef>
                <a:spcPts val="0"/>
              </a:spcBef>
              <a:spcAft>
                <a:spcPts val="0"/>
              </a:spcAft>
              <a:buSzPts val="2500"/>
              <a:buNone/>
              <a:defRPr sz="3300"/>
            </a:lvl6pPr>
            <a:lvl7pPr lvl="6" rtl="0">
              <a:spcBef>
                <a:spcPts val="0"/>
              </a:spcBef>
              <a:spcAft>
                <a:spcPts val="0"/>
              </a:spcAft>
              <a:buSzPts val="2500"/>
              <a:buNone/>
              <a:defRPr sz="3300"/>
            </a:lvl7pPr>
            <a:lvl8pPr lvl="7" rtl="0">
              <a:spcBef>
                <a:spcPts val="0"/>
              </a:spcBef>
              <a:spcAft>
                <a:spcPts val="0"/>
              </a:spcAft>
              <a:buSzPts val="2500"/>
              <a:buNone/>
              <a:defRPr sz="3300"/>
            </a:lvl8pPr>
            <a:lvl9pPr lvl="8" rtl="0">
              <a:spcBef>
                <a:spcPts val="0"/>
              </a:spcBef>
              <a:spcAft>
                <a:spcPts val="0"/>
              </a:spcAft>
              <a:buSzPts val="2500"/>
              <a:buNone/>
              <a:defRPr sz="3300"/>
            </a:lvl9pPr>
          </a:lstStyle>
          <a:p/>
        </p:txBody>
      </p:sp>
      <p:sp>
        <p:nvSpPr>
          <p:cNvPr id="74" name="Google Shape;74;p17"/>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75" name="Google Shape;75;p17"/>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76" name="Google Shape;76;p17"/>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 name="Shape 77"/>
        <p:cNvGrpSpPr/>
        <p:nvPr/>
      </p:nvGrpSpPr>
      <p:grpSpPr>
        <a:xfrm>
          <a:off x="0" y="0"/>
          <a:ext cx="0" cy="0"/>
          <a:chOff x="0" y="0"/>
          <a:chExt cx="0" cy="0"/>
        </a:xfrm>
      </p:grpSpPr>
      <p:sp>
        <p:nvSpPr>
          <p:cNvPr id="78" name="Google Shape;78;p18"/>
          <p:cNvSpPr txBox="1"/>
          <p:nvPr>
            <p:ph type="title"/>
          </p:nvPr>
        </p:nvSpPr>
        <p:spPr>
          <a:xfrm>
            <a:off x="663330" y="1032814"/>
            <a:ext cx="7817400" cy="334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1500" u="none" cap="none" strike="noStrike">
                <a:solidFill>
                  <a:schemeClr val="dk1"/>
                </a:solidFill>
                <a:latin typeface="Arial"/>
                <a:ea typeface="Arial"/>
                <a:cs typeface="Arial"/>
                <a:sym typeface="Arial"/>
              </a:defRPr>
            </a:lvl1pPr>
            <a:lvl2pPr lvl="1" rtl="0">
              <a:spcBef>
                <a:spcPts val="0"/>
              </a:spcBef>
              <a:spcAft>
                <a:spcPts val="0"/>
              </a:spcAft>
              <a:buSzPts val="2500"/>
              <a:buNone/>
              <a:defRPr sz="3300"/>
            </a:lvl2pPr>
            <a:lvl3pPr lvl="2" rtl="0">
              <a:spcBef>
                <a:spcPts val="0"/>
              </a:spcBef>
              <a:spcAft>
                <a:spcPts val="0"/>
              </a:spcAft>
              <a:buSzPts val="2500"/>
              <a:buNone/>
              <a:defRPr sz="3300"/>
            </a:lvl3pPr>
            <a:lvl4pPr lvl="3" rtl="0">
              <a:spcBef>
                <a:spcPts val="0"/>
              </a:spcBef>
              <a:spcAft>
                <a:spcPts val="0"/>
              </a:spcAft>
              <a:buSzPts val="2500"/>
              <a:buNone/>
              <a:defRPr sz="3300"/>
            </a:lvl4pPr>
            <a:lvl5pPr lvl="4" rtl="0">
              <a:spcBef>
                <a:spcPts val="0"/>
              </a:spcBef>
              <a:spcAft>
                <a:spcPts val="0"/>
              </a:spcAft>
              <a:buSzPts val="2500"/>
              <a:buNone/>
              <a:defRPr sz="3300"/>
            </a:lvl5pPr>
            <a:lvl6pPr lvl="5" rtl="0">
              <a:spcBef>
                <a:spcPts val="0"/>
              </a:spcBef>
              <a:spcAft>
                <a:spcPts val="0"/>
              </a:spcAft>
              <a:buSzPts val="2500"/>
              <a:buNone/>
              <a:defRPr sz="3300"/>
            </a:lvl6pPr>
            <a:lvl7pPr lvl="6" rtl="0">
              <a:spcBef>
                <a:spcPts val="0"/>
              </a:spcBef>
              <a:spcAft>
                <a:spcPts val="0"/>
              </a:spcAft>
              <a:buSzPts val="2500"/>
              <a:buNone/>
              <a:defRPr sz="3300"/>
            </a:lvl7pPr>
            <a:lvl8pPr lvl="7" rtl="0">
              <a:spcBef>
                <a:spcPts val="0"/>
              </a:spcBef>
              <a:spcAft>
                <a:spcPts val="0"/>
              </a:spcAft>
              <a:buSzPts val="2500"/>
              <a:buNone/>
              <a:defRPr sz="3300"/>
            </a:lvl8pPr>
            <a:lvl9pPr lvl="8" rtl="0">
              <a:spcBef>
                <a:spcPts val="0"/>
              </a:spcBef>
              <a:spcAft>
                <a:spcPts val="0"/>
              </a:spcAft>
              <a:buSzPts val="2500"/>
              <a:buNone/>
              <a:defRPr sz="3300"/>
            </a:lvl9pPr>
          </a:lstStyle>
          <a:p/>
        </p:txBody>
      </p:sp>
      <p:sp>
        <p:nvSpPr>
          <p:cNvPr id="79" name="Google Shape;79;p18"/>
          <p:cNvSpPr txBox="1"/>
          <p:nvPr>
            <p:ph idx="1" type="body"/>
          </p:nvPr>
        </p:nvSpPr>
        <p:spPr>
          <a:xfrm>
            <a:off x="457200" y="1183004"/>
            <a:ext cx="3977700" cy="339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500"/>
              <a:buNone/>
              <a:defRPr b="0" i="0" sz="2200" u="none" cap="none" strike="noStrike">
                <a:solidFill>
                  <a:schemeClr val="hlink"/>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80" name="Google Shape;80;p18"/>
          <p:cNvSpPr txBox="1"/>
          <p:nvPr>
            <p:ph idx="2" type="body"/>
          </p:nvPr>
        </p:nvSpPr>
        <p:spPr>
          <a:xfrm>
            <a:off x="4709159" y="1183004"/>
            <a:ext cx="3977700" cy="339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500"/>
              <a:buNone/>
              <a:defRPr b="0" i="0" sz="2200" u="none" cap="none" strike="noStrike">
                <a:solidFill>
                  <a:schemeClr val="hlink"/>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81" name="Google Shape;81;p18"/>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82" name="Google Shape;82;p18"/>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sz="3300">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83" name="Google Shape;83;p18"/>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3330" y="1032814"/>
            <a:ext cx="7817400" cy="334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1500" u="none" cap="none" strike="noStrike">
                <a:solidFill>
                  <a:schemeClr val="dk1"/>
                </a:solidFill>
                <a:latin typeface="Arial"/>
                <a:ea typeface="Arial"/>
                <a:cs typeface="Arial"/>
                <a:sym typeface="Arial"/>
              </a:defRPr>
            </a:lvl1pPr>
            <a:lvl2pPr lvl="1" rtl="0">
              <a:spcBef>
                <a:spcPts val="0"/>
              </a:spcBef>
              <a:spcAft>
                <a:spcPts val="0"/>
              </a:spcAft>
              <a:buSzPts val="2500"/>
              <a:buNone/>
              <a:defRPr sz="3300"/>
            </a:lvl2pPr>
            <a:lvl3pPr lvl="2" rtl="0">
              <a:spcBef>
                <a:spcPts val="0"/>
              </a:spcBef>
              <a:spcAft>
                <a:spcPts val="0"/>
              </a:spcAft>
              <a:buSzPts val="2500"/>
              <a:buNone/>
              <a:defRPr sz="3300"/>
            </a:lvl3pPr>
            <a:lvl4pPr lvl="3" rtl="0">
              <a:spcBef>
                <a:spcPts val="0"/>
              </a:spcBef>
              <a:spcAft>
                <a:spcPts val="0"/>
              </a:spcAft>
              <a:buSzPts val="2500"/>
              <a:buNone/>
              <a:defRPr sz="3300"/>
            </a:lvl4pPr>
            <a:lvl5pPr lvl="4" rtl="0">
              <a:spcBef>
                <a:spcPts val="0"/>
              </a:spcBef>
              <a:spcAft>
                <a:spcPts val="0"/>
              </a:spcAft>
              <a:buSzPts val="2500"/>
              <a:buNone/>
              <a:defRPr sz="3300"/>
            </a:lvl5pPr>
            <a:lvl6pPr lvl="5" rtl="0">
              <a:spcBef>
                <a:spcPts val="0"/>
              </a:spcBef>
              <a:spcAft>
                <a:spcPts val="0"/>
              </a:spcAft>
              <a:buSzPts val="2500"/>
              <a:buNone/>
              <a:defRPr sz="3300"/>
            </a:lvl6pPr>
            <a:lvl7pPr lvl="6" rtl="0">
              <a:spcBef>
                <a:spcPts val="0"/>
              </a:spcBef>
              <a:spcAft>
                <a:spcPts val="0"/>
              </a:spcAft>
              <a:buSzPts val="2500"/>
              <a:buNone/>
              <a:defRPr sz="3300"/>
            </a:lvl7pPr>
            <a:lvl8pPr lvl="7" rtl="0">
              <a:spcBef>
                <a:spcPts val="0"/>
              </a:spcBef>
              <a:spcAft>
                <a:spcPts val="0"/>
              </a:spcAft>
              <a:buSzPts val="2500"/>
              <a:buNone/>
              <a:defRPr sz="3300"/>
            </a:lvl8pPr>
            <a:lvl9pPr lvl="8" rtl="0">
              <a:spcBef>
                <a:spcPts val="0"/>
              </a:spcBef>
              <a:spcAft>
                <a:spcPts val="0"/>
              </a:spcAft>
              <a:buSzPts val="2500"/>
              <a:buNone/>
              <a:defRPr sz="3300"/>
            </a:lvl9pPr>
          </a:lstStyle>
          <a:p/>
        </p:txBody>
      </p:sp>
      <p:sp>
        <p:nvSpPr>
          <p:cNvPr id="52" name="Google Shape;52;p13"/>
          <p:cNvSpPr txBox="1"/>
          <p:nvPr>
            <p:ph idx="1" type="body"/>
          </p:nvPr>
        </p:nvSpPr>
        <p:spPr>
          <a:xfrm>
            <a:off x="629072" y="2437754"/>
            <a:ext cx="7885800" cy="21321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500"/>
              <a:buNone/>
              <a:defRPr b="0" i="0" sz="2200" u="none" cap="none" strike="noStrike">
                <a:solidFill>
                  <a:schemeClr val="hlink"/>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54" name="Google Shape;54;p13"/>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500"/>
              <a:buNone/>
              <a:defRPr b="0" i="0" sz="3300" u="none" cap="none" strike="noStrike">
                <a:solidFill>
                  <a:srgbClr val="888888"/>
                </a:solidFill>
              </a:defRPr>
            </a:lvl1pPr>
            <a:lvl2pPr lvl="1" marR="0" rtl="0" algn="l">
              <a:spcBef>
                <a:spcPts val="0"/>
              </a:spcBef>
              <a:spcAft>
                <a:spcPts val="0"/>
              </a:spcAft>
              <a:buSzPts val="2500"/>
              <a:buNone/>
              <a:defRPr b="0" i="0" sz="3300" u="none" cap="none" strike="noStrike"/>
            </a:lvl2pPr>
            <a:lvl3pPr lvl="2" marR="0" rtl="0" algn="l">
              <a:spcBef>
                <a:spcPts val="0"/>
              </a:spcBef>
              <a:spcAft>
                <a:spcPts val="0"/>
              </a:spcAft>
              <a:buSzPts val="2500"/>
              <a:buNone/>
              <a:defRPr b="0" i="0" sz="3300" u="none" cap="none" strike="noStrike"/>
            </a:lvl3pPr>
            <a:lvl4pPr lvl="3" marR="0" rtl="0" algn="l">
              <a:spcBef>
                <a:spcPts val="0"/>
              </a:spcBef>
              <a:spcAft>
                <a:spcPts val="0"/>
              </a:spcAft>
              <a:buSzPts val="2500"/>
              <a:buNone/>
              <a:defRPr b="0" i="0" sz="3300" u="none" cap="none" strike="noStrike"/>
            </a:lvl4pPr>
            <a:lvl5pPr lvl="4" marR="0" rtl="0" algn="l">
              <a:spcBef>
                <a:spcPts val="0"/>
              </a:spcBef>
              <a:spcAft>
                <a:spcPts val="0"/>
              </a:spcAft>
              <a:buSzPts val="2500"/>
              <a:buNone/>
              <a:defRPr b="0" i="0" sz="3300" u="none" cap="none" strike="noStrike"/>
            </a:lvl5pPr>
            <a:lvl6pPr lvl="5" marR="0" rtl="0" algn="l">
              <a:spcBef>
                <a:spcPts val="0"/>
              </a:spcBef>
              <a:spcAft>
                <a:spcPts val="0"/>
              </a:spcAft>
              <a:buSzPts val="2500"/>
              <a:buNone/>
              <a:defRPr b="0" i="0" sz="3300" u="none" cap="none" strike="noStrike"/>
            </a:lvl6pPr>
            <a:lvl7pPr lvl="6" marR="0" rtl="0" algn="l">
              <a:spcBef>
                <a:spcPts val="0"/>
              </a:spcBef>
              <a:spcAft>
                <a:spcPts val="0"/>
              </a:spcAft>
              <a:buSzPts val="2500"/>
              <a:buNone/>
              <a:defRPr b="0" i="0" sz="3300" u="none" cap="none" strike="noStrike"/>
            </a:lvl7pPr>
            <a:lvl8pPr lvl="7" marR="0" rtl="0" algn="l">
              <a:spcBef>
                <a:spcPts val="0"/>
              </a:spcBef>
              <a:spcAft>
                <a:spcPts val="0"/>
              </a:spcAft>
              <a:buSzPts val="2500"/>
              <a:buNone/>
              <a:defRPr b="0" i="0" sz="3300" u="none" cap="none" strike="noStrike"/>
            </a:lvl8pPr>
            <a:lvl9pPr lvl="8" marR="0" rtl="0" algn="l">
              <a:spcBef>
                <a:spcPts val="0"/>
              </a:spcBef>
              <a:spcAft>
                <a:spcPts val="0"/>
              </a:spcAft>
              <a:buSzPts val="2500"/>
              <a:buNone/>
              <a:defRPr b="0" i="0" sz="3300" u="none" cap="none" strike="noStrike"/>
            </a:lvl9pPr>
          </a:lstStyle>
          <a:p/>
        </p:txBody>
      </p:sp>
      <p:sp>
        <p:nvSpPr>
          <p:cNvPr id="55" name="Google Shape;55;p13"/>
          <p:cNvSpPr txBox="1"/>
          <p:nvPr>
            <p:ph idx="12" type="sldNum"/>
          </p:nvPr>
        </p:nvSpPr>
        <p:spPr>
          <a:xfrm>
            <a:off x="7299001" y="4965816"/>
            <a:ext cx="1685100" cy="150900"/>
          </a:xfrm>
          <a:prstGeom prst="rect">
            <a:avLst/>
          </a:prstGeom>
          <a:noFill/>
          <a:ln>
            <a:noFill/>
          </a:ln>
        </p:spPr>
        <p:txBody>
          <a:bodyPr anchorCtr="0" anchor="t" bIns="0" lIns="0" spcFirstLastPara="1" rIns="0" wrap="square" tIns="0">
            <a:noAutofit/>
          </a:bodyPr>
          <a:lstStyle>
            <a:lvl1pPr indent="0" lvl="0"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1pPr>
            <a:lvl2pPr indent="0" lvl="1"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2pPr>
            <a:lvl3pPr indent="0" lvl="2"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3pPr>
            <a:lvl4pPr indent="0" lvl="3"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4pPr>
            <a:lvl5pPr indent="0" lvl="4"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5pPr>
            <a:lvl6pPr indent="0" lvl="5"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6pPr>
            <a:lvl7pPr indent="0" lvl="6"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7pPr>
            <a:lvl8pPr indent="0" lvl="7"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8pPr>
            <a:lvl9pPr indent="0" lvl="8" marL="25400" marR="0" rtl="0" algn="l">
              <a:lnSpc>
                <a:spcPct val="111666"/>
              </a:lnSpc>
              <a:spcBef>
                <a:spcPts val="0"/>
              </a:spcBef>
              <a:buNone/>
              <a:defRPr b="0" i="0" sz="1100" u="none" cap="none" strike="noStrike">
                <a:solidFill>
                  <a:schemeClr val="dk1"/>
                </a:solidFill>
                <a:latin typeface="Verdana"/>
                <a:ea typeface="Verdana"/>
                <a:cs typeface="Verdana"/>
                <a:sym typeface="Verdana"/>
              </a:defRPr>
            </a:lvl9pPr>
          </a:lstStyle>
          <a:p>
            <a:pPr indent="0" lvl="0" marL="25400" rtl="0" algn="l">
              <a:spcBef>
                <a:spcPts val="0"/>
              </a:spcBef>
              <a:spcAft>
                <a:spcPts val="0"/>
              </a:spcAft>
              <a:buNone/>
            </a:pPr>
            <a:r>
              <a:rPr lang="en"/>
              <a:t>January 1, 2017 </a:t>
            </a:r>
            <a:fld id="{00000000-1234-1234-1234-123412341234}" type="slidenum">
              <a:rPr lang="en"/>
              <a:t>‹#›</a:t>
            </a:fld>
            <a:r>
              <a:rPr lang="en"/>
              <a:t> / 20</a:t>
            </a:r>
            <a:endParaRPr sz="2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scholar.google.com/scholar?q=Learning+Internal+Representations+by+Error+Propag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scholar.google.com/scholar?q=A+Logical+Calculus+of+Ideas+Immanent+in+Nervous+Activi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stats.stackexchange.com/a/213482"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www.youtube.com/watch?v=ErfnhcEV1O8"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youtube.com/watch?v=ErfnhcEV1O8"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keras.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keras.io/initializer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keras.io/api/losses/" TargetMode="External"/><Relationship Id="rId4" Type="http://schemas.openxmlformats.org/officeDocument/2006/relationships/hyperlink" Target="https://keras.io/api/losses/probabilistic_loss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hyperlink" Target="https://arxiv.org/abs/1606.0779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s://ai.googleblog.com/2018/03/using-evolutionary-automl-to-discover.html" TargetMode="External"/><Relationship Id="rId4" Type="http://schemas.openxmlformats.org/officeDocument/2006/relationships/hyperlink" Target="https://arxiv.org/abs/1803.09820" TargetMode="External"/><Relationship Id="rId5" Type="http://schemas.openxmlformats.org/officeDocument/2006/relationships/hyperlink" Target="https://arxiv.org/abs/1711.09846" TargetMode="External"/><Relationship Id="rId6" Type="http://schemas.openxmlformats.org/officeDocument/2006/relationships/hyperlink" Target="https://github.com/uber-research/deep-neuroevolu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sp>
        <p:nvSpPr>
          <p:cNvPr id="88" name="Google Shape;88;p19"/>
          <p:cNvSpPr txBox="1"/>
          <p:nvPr/>
        </p:nvSpPr>
        <p:spPr>
          <a:xfrm>
            <a:off x="2346024" y="473000"/>
            <a:ext cx="6104400" cy="606000"/>
          </a:xfrm>
          <a:prstGeom prst="rect">
            <a:avLst/>
          </a:prstGeom>
          <a:noFill/>
          <a:ln>
            <a:noFill/>
          </a:ln>
        </p:spPr>
        <p:txBody>
          <a:bodyPr anchorCtr="0" anchor="t" bIns="0" lIns="0" spcFirstLastPara="1" rIns="0" wrap="square" tIns="31125">
            <a:noAutofit/>
          </a:bodyPr>
          <a:lstStyle/>
          <a:p>
            <a:pPr indent="0" lvl="0" marL="25400" marR="0" rtl="0" algn="l">
              <a:lnSpc>
                <a:spcPct val="118857"/>
              </a:lnSpc>
              <a:spcBef>
                <a:spcPts val="0"/>
              </a:spcBef>
              <a:spcAft>
                <a:spcPts val="0"/>
              </a:spcAft>
              <a:buNone/>
            </a:pPr>
            <a:r>
              <a:rPr lang="en" sz="3600">
                <a:solidFill>
                  <a:srgbClr val="0000FF"/>
                </a:solidFill>
              </a:rPr>
              <a:t>Artificial Neural Networks</a:t>
            </a:r>
            <a:endParaRPr i="0" sz="3600" u="none" cap="none" strike="noStrike"/>
          </a:p>
          <a:p>
            <a:pPr indent="0" lvl="0" marL="241300" marR="0" rtl="0" algn="l">
              <a:lnSpc>
                <a:spcPct val="118636"/>
              </a:lnSpc>
              <a:spcBef>
                <a:spcPts val="0"/>
              </a:spcBef>
              <a:spcAft>
                <a:spcPts val="0"/>
              </a:spcAft>
              <a:buNone/>
            </a:pPr>
            <a:r>
              <a:rPr lang="en"/>
              <a:t>I</a:t>
            </a:r>
            <a:r>
              <a:rPr lang="en"/>
              <a:t>mages and notes were retrieved from Aurélien Géron - Hands-on Machine Learning with Scikit-Learn and TensorFlow (2017/2019, O’Reilly)</a:t>
            </a:r>
            <a:endParaRPr i="0" u="none" cap="none" strike="noStrike"/>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Multi-Layer </a:t>
            </a:r>
            <a:r>
              <a:rPr b="1" lang="en" sz="2400">
                <a:solidFill>
                  <a:srgbClr val="980000"/>
                </a:solidFill>
              </a:rPr>
              <a:t>Perceptron (MLP)</a:t>
            </a:r>
            <a:endParaRPr b="1" sz="2400">
              <a:solidFill>
                <a:srgbClr val="980000"/>
              </a:solidFill>
            </a:endParaRPr>
          </a:p>
        </p:txBody>
      </p:sp>
      <p:sp>
        <p:nvSpPr>
          <p:cNvPr id="149" name="Google Shape;149;p28"/>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t>In 1969, Minsky and Papert showed a number of serious weaknesses of Perceptrons.</a:t>
            </a:r>
            <a:endParaRPr sz="1800"/>
          </a:p>
          <a:p>
            <a:pPr indent="-342900" lvl="1" marL="914400" marR="0" rtl="0" algn="l">
              <a:lnSpc>
                <a:spcPct val="100000"/>
              </a:lnSpc>
              <a:spcBef>
                <a:spcPts val="0"/>
              </a:spcBef>
              <a:spcAft>
                <a:spcPts val="0"/>
              </a:spcAft>
              <a:buSzPts val="1800"/>
              <a:buChar char="○"/>
            </a:pPr>
            <a:r>
              <a:rPr lang="en" sz="1800"/>
              <a:t>For instance, XOR problem cannot be solved (like Logistic Regression)</a:t>
            </a:r>
            <a:br>
              <a:rPr lang="en" sz="1800"/>
            </a:br>
            <a:endParaRPr sz="1800"/>
          </a:p>
          <a:p>
            <a:pPr indent="-342900" lvl="0" marL="457200" marR="0" rtl="0" algn="l">
              <a:lnSpc>
                <a:spcPct val="100000"/>
              </a:lnSpc>
              <a:spcBef>
                <a:spcPts val="0"/>
              </a:spcBef>
              <a:spcAft>
                <a:spcPts val="0"/>
              </a:spcAft>
              <a:buSzPts val="1800"/>
              <a:buChar char="●"/>
            </a:pPr>
            <a:r>
              <a:rPr lang="en" sz="1800"/>
              <a:t> The limitations of Perceptrons can be eliminated by Multi-Layer Perceptron.</a:t>
            </a:r>
            <a:endParaRPr sz="1800"/>
          </a:p>
        </p:txBody>
      </p:sp>
      <p:pic>
        <p:nvPicPr>
          <p:cNvPr id="150" name="Google Shape;150;p28"/>
          <p:cNvPicPr preferRelativeResize="0"/>
          <p:nvPr/>
        </p:nvPicPr>
        <p:blipFill>
          <a:blip r:embed="rId3">
            <a:alphaModFix/>
          </a:blip>
          <a:stretch>
            <a:fillRect/>
          </a:stretch>
        </p:blipFill>
        <p:spPr>
          <a:xfrm>
            <a:off x="2265925" y="2571750"/>
            <a:ext cx="4231974" cy="2504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Multi-Layer Perceptron (MLP)</a:t>
            </a:r>
            <a:endParaRPr b="1" sz="2400">
              <a:solidFill>
                <a:srgbClr val="980000"/>
              </a:solidFill>
            </a:endParaRPr>
          </a:p>
        </p:txBody>
      </p:sp>
      <p:sp>
        <p:nvSpPr>
          <p:cNvPr id="156" name="Google Shape;156;p29"/>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p>
        </p:txBody>
      </p:sp>
      <p:pic>
        <p:nvPicPr>
          <p:cNvPr id="157" name="Google Shape;157;p29"/>
          <p:cNvPicPr preferRelativeResize="0"/>
          <p:nvPr/>
        </p:nvPicPr>
        <p:blipFill>
          <a:blip r:embed="rId3">
            <a:alphaModFix/>
          </a:blip>
          <a:stretch>
            <a:fillRect/>
          </a:stretch>
        </p:blipFill>
        <p:spPr>
          <a:xfrm>
            <a:off x="1205273" y="1099050"/>
            <a:ext cx="5811422" cy="3964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Deep Neural Networks (DNN)</a:t>
            </a:r>
            <a:endParaRPr b="1" sz="2400">
              <a:solidFill>
                <a:srgbClr val="980000"/>
              </a:solidFill>
            </a:endParaRPr>
          </a:p>
        </p:txBody>
      </p:sp>
      <p:sp>
        <p:nvSpPr>
          <p:cNvPr id="163" name="Google Shape;163;p30"/>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When an ANN contains a deep stack of hidden layers, it is called a </a:t>
            </a:r>
            <a:r>
              <a:rPr b="1" lang="en" sz="1800">
                <a:solidFill>
                  <a:srgbClr val="0000FF"/>
                </a:solidFill>
              </a:rPr>
              <a:t>deep neural network</a:t>
            </a:r>
            <a:r>
              <a:rPr lang="en" sz="1800"/>
              <a:t> (DNN).</a:t>
            </a:r>
            <a:br>
              <a:rPr lang="en" sz="1800"/>
            </a:br>
            <a:endParaRPr sz="1800"/>
          </a:p>
          <a:p>
            <a:pPr indent="-342900" lvl="0" marL="457200" marR="0" rtl="0" algn="l">
              <a:lnSpc>
                <a:spcPct val="100000"/>
              </a:lnSpc>
              <a:spcBef>
                <a:spcPts val="0"/>
              </a:spcBef>
              <a:spcAft>
                <a:spcPts val="0"/>
              </a:spcAft>
              <a:buSzPts val="1800"/>
              <a:buChar char="●"/>
            </a:pPr>
            <a:r>
              <a:rPr lang="en" sz="1800"/>
              <a:t>In the 1990s, </a:t>
            </a:r>
            <a:br>
              <a:rPr lang="en" sz="1800"/>
            </a:br>
            <a:br>
              <a:rPr lang="en" sz="1800"/>
            </a:br>
            <a:r>
              <a:rPr lang="en" sz="1800"/>
              <a:t>	an ANN with </a:t>
            </a:r>
            <a:r>
              <a:rPr lang="en" sz="1800">
                <a:solidFill>
                  <a:srgbClr val="0000FF"/>
                </a:solidFill>
              </a:rPr>
              <a:t>more than two hidden layers</a:t>
            </a:r>
            <a:r>
              <a:rPr lang="en" sz="1800"/>
              <a:t> was considered </a:t>
            </a:r>
            <a:r>
              <a:rPr lang="en" sz="1800">
                <a:solidFill>
                  <a:srgbClr val="0000FF"/>
                </a:solidFill>
              </a:rPr>
              <a:t>deep</a:t>
            </a:r>
            <a:r>
              <a:rPr lang="en" sz="1800"/>
              <a:t>. </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Nowadays, </a:t>
            </a:r>
            <a:br>
              <a:rPr lang="en" sz="1800"/>
            </a:br>
            <a:br>
              <a:rPr lang="en" sz="1800"/>
            </a:br>
            <a:r>
              <a:rPr lang="en" sz="1800"/>
              <a:t>	it is common to see ANNs with </a:t>
            </a:r>
            <a:r>
              <a:rPr lang="en" sz="1800">
                <a:solidFill>
                  <a:srgbClr val="0000FF"/>
                </a:solidFill>
              </a:rPr>
              <a:t>dozens of layers</a:t>
            </a:r>
            <a:r>
              <a:rPr lang="en" sz="1800"/>
              <a:t>, or even </a:t>
            </a:r>
            <a:r>
              <a:rPr lang="en" sz="1800">
                <a:solidFill>
                  <a:srgbClr val="0000FF"/>
                </a:solidFill>
              </a:rPr>
              <a:t>hundreds</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Therefore, the definition of “deep” is quite fuzzy.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Backpropagation Algorithm</a:t>
            </a:r>
            <a:endParaRPr b="1" sz="2400">
              <a:solidFill>
                <a:srgbClr val="980000"/>
              </a:solidFill>
            </a:endParaRPr>
          </a:p>
        </p:txBody>
      </p:sp>
      <p:sp>
        <p:nvSpPr>
          <p:cNvPr id="169" name="Google Shape;169;p31"/>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For each training instance the backpropagation algorithm first makes a prediction → </a:t>
            </a:r>
            <a:r>
              <a:rPr b="1" lang="en" sz="1800">
                <a:solidFill>
                  <a:srgbClr val="0000FF"/>
                </a:solidFill>
              </a:rPr>
              <a:t>Forward Pass</a:t>
            </a:r>
            <a:br>
              <a:rPr lang="en" sz="1800"/>
            </a:br>
            <a:endParaRPr sz="1800"/>
          </a:p>
          <a:p>
            <a:pPr indent="-342900" lvl="0" marL="457200" marR="0" rtl="0" algn="l">
              <a:lnSpc>
                <a:spcPct val="100000"/>
              </a:lnSpc>
              <a:spcBef>
                <a:spcPts val="0"/>
              </a:spcBef>
              <a:spcAft>
                <a:spcPts val="0"/>
              </a:spcAft>
              <a:buSzPts val="1800"/>
              <a:buChar char="●"/>
            </a:pPr>
            <a:r>
              <a:rPr lang="en" sz="1800"/>
              <a:t>Measures the error, then goes through each layer in reverse to measure the error contribution from each connection → </a:t>
            </a:r>
            <a:r>
              <a:rPr b="1" lang="en" sz="1800">
                <a:solidFill>
                  <a:srgbClr val="0000FF"/>
                </a:solidFill>
              </a:rPr>
              <a:t>Reverse Pass</a:t>
            </a:r>
            <a:br>
              <a:rPr lang="en" sz="1800"/>
            </a:br>
            <a:endParaRPr sz="1800"/>
          </a:p>
          <a:p>
            <a:pPr indent="-342900" lvl="0" marL="457200" marR="0" rtl="0" algn="l">
              <a:lnSpc>
                <a:spcPct val="100000"/>
              </a:lnSpc>
              <a:spcBef>
                <a:spcPts val="0"/>
              </a:spcBef>
              <a:spcAft>
                <a:spcPts val="0"/>
              </a:spcAft>
              <a:buSzPts val="1800"/>
              <a:buChar char="●"/>
            </a:pPr>
            <a:r>
              <a:rPr lang="en" sz="1800"/>
              <a:t>Finally slightly tweaks the connection weights to reduce the error → </a:t>
            </a:r>
            <a:r>
              <a:rPr b="1" lang="en" sz="1800">
                <a:solidFill>
                  <a:srgbClr val="0000FF"/>
                </a:solidFill>
              </a:rPr>
              <a:t>Gradient Descent step</a:t>
            </a:r>
            <a:br>
              <a:rPr b="1" lang="en" sz="1800">
                <a:solidFill>
                  <a:srgbClr val="0000FF"/>
                </a:solidFill>
              </a:rPr>
            </a:br>
            <a:br>
              <a:rPr b="1" lang="en" sz="1800">
                <a:solidFill>
                  <a:srgbClr val="0000FF"/>
                </a:solidFill>
              </a:rPr>
            </a:br>
            <a:r>
              <a:rPr lang="en" sz="1800" u="sng"/>
              <a:t>Original Paper:</a:t>
            </a:r>
            <a:r>
              <a:rPr lang="en" sz="1800"/>
              <a:t> Rumelhart et al. (</a:t>
            </a:r>
            <a:r>
              <a:rPr lang="en" sz="1800" u="sng">
                <a:hlinkClick r:id="rId3"/>
              </a:rPr>
              <a:t>Link</a:t>
            </a:r>
            <a:r>
              <a:rPr lang="en" sz="1800"/>
              <a:t>)</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 </a:t>
            </a:r>
            <a:r>
              <a:rPr b="1" lang="en" sz="2400">
                <a:solidFill>
                  <a:srgbClr val="980000"/>
                </a:solidFill>
              </a:rPr>
              <a:t>Backpropagation Algorithm (Detailed Steps)</a:t>
            </a:r>
            <a:endParaRPr b="1" sz="2400">
              <a:solidFill>
                <a:srgbClr val="980000"/>
              </a:solidFill>
            </a:endParaRPr>
          </a:p>
        </p:txBody>
      </p:sp>
      <p:sp>
        <p:nvSpPr>
          <p:cNvPr id="175" name="Google Shape;175;p32"/>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It handles one </a:t>
            </a:r>
            <a:r>
              <a:rPr b="1" lang="en" sz="1800">
                <a:solidFill>
                  <a:srgbClr val="0000FF"/>
                </a:solidFill>
              </a:rPr>
              <a:t>mini-batch</a:t>
            </a:r>
            <a:r>
              <a:rPr lang="en" sz="1800"/>
              <a:t> at a time (for example, containing 32 instances each), and it goes through the full training set multiple times. Each pass is called an </a:t>
            </a:r>
            <a:r>
              <a:rPr b="1" lang="en" sz="1800">
                <a:solidFill>
                  <a:srgbClr val="0000FF"/>
                </a:solidFill>
              </a:rPr>
              <a:t>epoch</a:t>
            </a:r>
            <a:r>
              <a:rPr lang="en" sz="1800"/>
              <a:t>.</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Each </a:t>
            </a:r>
            <a:r>
              <a:rPr b="1" lang="en" sz="1800">
                <a:solidFill>
                  <a:srgbClr val="0000FF"/>
                </a:solidFill>
              </a:rPr>
              <a:t>mini-batch</a:t>
            </a:r>
            <a:r>
              <a:rPr lang="en" sz="1800"/>
              <a:t> is passed to the network’s input layer, which sends it to the first hidden layer. The algorithm then computes the output of all the neurons in this layer (for every instance in the mini-batch). The result is passed on to the next layer, its output is computed and passed to the next layer, and so on until we get the output of the last layer, the output layer. This is the f</a:t>
            </a:r>
            <a:r>
              <a:rPr b="1" lang="en" sz="1800">
                <a:solidFill>
                  <a:srgbClr val="0000FF"/>
                </a:solidFill>
              </a:rPr>
              <a:t>orward pass</a:t>
            </a:r>
            <a:r>
              <a:rPr lang="en" sz="1800"/>
              <a:t>: it is exactly like making predictions, except all intermediate results are preserved since they are needed for the backward pass.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0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10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1000"/>
                                        <p:tgtEl>
                                          <p:spTgt spid="1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 Backpropagation Algorithm (Detailed Steps)</a:t>
            </a:r>
            <a:endParaRPr b="1" sz="2400">
              <a:solidFill>
                <a:srgbClr val="980000"/>
              </a:solidFill>
            </a:endParaRPr>
          </a:p>
        </p:txBody>
      </p:sp>
      <p:sp>
        <p:nvSpPr>
          <p:cNvPr id="181" name="Google Shape;181;p33"/>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Next, the algorithm measures the network’s output error (i.e., it uses a </a:t>
            </a:r>
            <a:r>
              <a:rPr b="1" lang="en" sz="1800">
                <a:solidFill>
                  <a:srgbClr val="0000FF"/>
                </a:solidFill>
              </a:rPr>
              <a:t>loss function</a:t>
            </a:r>
            <a:r>
              <a:rPr lang="en" sz="1800"/>
              <a:t> that compares the desired output and the actual output of the network, and returns some measure of the error).</a:t>
            </a:r>
            <a:br>
              <a:rPr lang="en" sz="1800"/>
            </a:b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Then it computes how much each output connection contributed to the error. This is done analytically by applying the </a:t>
            </a:r>
            <a:r>
              <a:rPr b="1" lang="en" sz="1800">
                <a:solidFill>
                  <a:srgbClr val="0000FF"/>
                </a:solidFill>
              </a:rPr>
              <a:t>chain rule</a:t>
            </a:r>
            <a:r>
              <a:rPr lang="en" sz="1800"/>
              <a:t> (perhaps the most fundamental rule in calculus), which makes this step fast and precise.</a:t>
            </a:r>
            <a:br>
              <a:rPr lang="en" sz="1800"/>
            </a:b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 Backpropagation Algorithm (Detailed Steps)</a:t>
            </a:r>
            <a:endParaRPr b="1" sz="2400">
              <a:solidFill>
                <a:srgbClr val="980000"/>
              </a:solidFill>
            </a:endParaRPr>
          </a:p>
        </p:txBody>
      </p:sp>
      <p:sp>
        <p:nvSpPr>
          <p:cNvPr id="187" name="Google Shape;187;p34"/>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The algorithm then measures how much of these error contributions came from </a:t>
            </a:r>
            <a:r>
              <a:rPr b="1" lang="en" sz="1800">
                <a:solidFill>
                  <a:srgbClr val="0000FF"/>
                </a:solidFill>
              </a:rPr>
              <a:t>each connection in the layer below</a:t>
            </a:r>
            <a:r>
              <a:rPr lang="en" sz="1800"/>
              <a:t>, again using the chain rule, working </a:t>
            </a:r>
            <a:r>
              <a:rPr b="1" lang="en" sz="1800">
                <a:solidFill>
                  <a:srgbClr val="0000FF"/>
                </a:solidFill>
              </a:rPr>
              <a:t>backward</a:t>
            </a:r>
            <a:r>
              <a:rPr lang="en" sz="1800"/>
              <a:t> until the algorithm reaches the input layer. As explained earlier, this </a:t>
            </a:r>
            <a:r>
              <a:rPr b="1" lang="en" sz="1800">
                <a:solidFill>
                  <a:srgbClr val="0000FF"/>
                </a:solidFill>
              </a:rPr>
              <a:t>reverse pass</a:t>
            </a:r>
            <a:r>
              <a:rPr lang="en" sz="1800"/>
              <a:t> efficiently measures the error gradient across all the connection weights in the network by propagating the error gradient backward through the network (hence the name of the algorithm).</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Finally, the algorithm performs a </a:t>
            </a:r>
            <a:r>
              <a:rPr b="1" lang="en" sz="1800">
                <a:solidFill>
                  <a:srgbClr val="0000FF"/>
                </a:solidFill>
              </a:rPr>
              <a:t>Gradient Descent</a:t>
            </a:r>
            <a:r>
              <a:rPr lang="en" sz="1800"/>
              <a:t> step to </a:t>
            </a:r>
            <a:r>
              <a:rPr b="1" lang="en" sz="1800">
                <a:solidFill>
                  <a:srgbClr val="0000FF"/>
                </a:solidFill>
              </a:rPr>
              <a:t>tweak all the connection weights in the network</a:t>
            </a:r>
            <a:r>
              <a:rPr lang="en" sz="1800"/>
              <a:t>, using the error gradients it just computed.</a:t>
            </a:r>
            <a:br>
              <a:rPr lang="en" sz="1800"/>
            </a:b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0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000"/>
                                        <p:tgtEl>
                                          <p:spTgt spid="1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Warning</a:t>
            </a:r>
            <a:endParaRPr b="1" sz="2400">
              <a:solidFill>
                <a:srgbClr val="980000"/>
              </a:solidFill>
            </a:endParaRPr>
          </a:p>
        </p:txBody>
      </p:sp>
      <p:sp>
        <p:nvSpPr>
          <p:cNvPr id="193" name="Google Shape;193;p35"/>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It is important to </a:t>
            </a:r>
            <a:r>
              <a:rPr b="1" lang="en" sz="1800">
                <a:solidFill>
                  <a:srgbClr val="0000FF"/>
                </a:solidFill>
              </a:rPr>
              <a:t>initialize</a:t>
            </a:r>
            <a:r>
              <a:rPr lang="en" sz="1800"/>
              <a:t> all the hidden layers’ connection </a:t>
            </a:r>
            <a:r>
              <a:rPr b="1" lang="en" sz="1800">
                <a:solidFill>
                  <a:srgbClr val="0000FF"/>
                </a:solidFill>
              </a:rPr>
              <a:t>weights randomly</a:t>
            </a:r>
            <a:r>
              <a:rPr lang="en" sz="1800"/>
              <a:t>, or else training will fail. </a:t>
            </a:r>
            <a:br>
              <a:rPr lang="en" sz="1800"/>
            </a:br>
            <a:endParaRPr sz="1800"/>
          </a:p>
          <a:p>
            <a:pPr indent="-342900" lvl="0" marL="457200" marR="0" rtl="0" algn="l">
              <a:lnSpc>
                <a:spcPct val="100000"/>
              </a:lnSpc>
              <a:spcBef>
                <a:spcPts val="0"/>
              </a:spcBef>
              <a:spcAft>
                <a:spcPts val="0"/>
              </a:spcAft>
              <a:buSzPts val="1800"/>
              <a:buChar char="●"/>
            </a:pPr>
            <a:r>
              <a:rPr lang="en" sz="1800"/>
              <a:t>For example, if you initialize all weights and biases to zero, then all neurons in a given layer will be perfectly identical, and thus backpropagation will affect them in exactly the same way, so they will remain identical. </a:t>
            </a:r>
            <a:br>
              <a:rPr lang="en" sz="1800"/>
            </a:br>
            <a:endParaRPr sz="1800"/>
          </a:p>
          <a:p>
            <a:pPr indent="-342900" lvl="0" marL="457200" marR="0" rtl="0" algn="l">
              <a:lnSpc>
                <a:spcPct val="100000"/>
              </a:lnSpc>
              <a:spcBef>
                <a:spcPts val="0"/>
              </a:spcBef>
              <a:spcAft>
                <a:spcPts val="0"/>
              </a:spcAft>
              <a:buSzPts val="1800"/>
              <a:buChar char="●"/>
            </a:pPr>
            <a:r>
              <a:rPr lang="en" sz="1800"/>
              <a:t>In other words, despite having hundreds of neurons per layer, </a:t>
            </a:r>
            <a:r>
              <a:rPr b="1" lang="en" sz="1800">
                <a:solidFill>
                  <a:srgbClr val="0000FF"/>
                </a:solidFill>
              </a:rPr>
              <a:t>your model will act as if it had only one neuron per layer</a:t>
            </a:r>
            <a:r>
              <a:rPr lang="en" sz="1800"/>
              <a:t>: it won’t be too smart. </a:t>
            </a:r>
            <a:br>
              <a:rPr lang="en" sz="1800"/>
            </a:br>
            <a:endParaRPr sz="1800"/>
          </a:p>
          <a:p>
            <a:pPr indent="-342900" lvl="0" marL="457200" marR="0" rtl="0" algn="l">
              <a:lnSpc>
                <a:spcPct val="100000"/>
              </a:lnSpc>
              <a:spcBef>
                <a:spcPts val="0"/>
              </a:spcBef>
              <a:spcAft>
                <a:spcPts val="0"/>
              </a:spcAft>
              <a:buSzPts val="1800"/>
              <a:buChar char="●"/>
            </a:pPr>
            <a:r>
              <a:rPr lang="en" sz="1800"/>
              <a:t>If instead you </a:t>
            </a:r>
            <a:r>
              <a:rPr b="1" lang="en" sz="1800">
                <a:solidFill>
                  <a:srgbClr val="0000FF"/>
                </a:solidFill>
              </a:rPr>
              <a:t>randomly initialize the weights</a:t>
            </a:r>
            <a:r>
              <a:rPr lang="en" sz="1800"/>
              <a:t>, you </a:t>
            </a:r>
            <a:r>
              <a:rPr b="1" lang="en" sz="1800">
                <a:solidFill>
                  <a:srgbClr val="0000FF"/>
                </a:solidFill>
              </a:rPr>
              <a:t>break the symmetry</a:t>
            </a:r>
            <a:r>
              <a:rPr lang="en" sz="1800"/>
              <a:t> and allow backpropagation to train a diverse team of neurons.</a:t>
            </a:r>
            <a:br>
              <a:rPr lang="en" sz="1800"/>
            </a:b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000"/>
                                        <p:tgtEl>
                                          <p:spTgt spid="1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Activation Functions</a:t>
            </a:r>
            <a:endParaRPr b="1" sz="2400">
              <a:solidFill>
                <a:srgbClr val="980000"/>
              </a:solidFill>
            </a:endParaRPr>
          </a:p>
        </p:txBody>
      </p:sp>
      <p:sp>
        <p:nvSpPr>
          <p:cNvPr id="199" name="Google Shape;199;p36"/>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Authors in Backpropagation paper replaced the step function with the </a:t>
            </a:r>
            <a:r>
              <a:rPr b="1" lang="en" sz="1800">
                <a:solidFill>
                  <a:srgbClr val="0000FF"/>
                </a:solidFill>
              </a:rPr>
              <a:t>logistic (sigmoid) function,</a:t>
            </a:r>
            <a:r>
              <a:rPr lang="en" sz="1800"/>
              <a:t> </a:t>
            </a:r>
            <a:r>
              <a:rPr lang="en" sz="1800">
                <a:solidFill>
                  <a:schemeClr val="dk1"/>
                </a:solidFill>
              </a:rPr>
              <a:t>σ</a:t>
            </a:r>
            <a:r>
              <a:rPr lang="en" sz="1800"/>
              <a:t>(z) = 1 / (1 + exp(-z)); because step function just contains flats. Gradient Descent cannot work on it.</a:t>
            </a:r>
            <a:br>
              <a:rPr lang="en" sz="1800"/>
            </a:br>
            <a:endParaRPr sz="1800"/>
          </a:p>
          <a:p>
            <a:pPr indent="-342900" lvl="0" marL="457200" marR="0" rtl="0" algn="l">
              <a:lnSpc>
                <a:spcPct val="100000"/>
              </a:lnSpc>
              <a:spcBef>
                <a:spcPts val="0"/>
              </a:spcBef>
              <a:spcAft>
                <a:spcPts val="0"/>
              </a:spcAft>
              <a:buSzPts val="1800"/>
              <a:buChar char="●"/>
            </a:pPr>
            <a:r>
              <a:rPr lang="en" sz="1800"/>
              <a:t>The hyperbolic </a:t>
            </a:r>
            <a:r>
              <a:rPr b="1" lang="en" sz="1800">
                <a:solidFill>
                  <a:srgbClr val="0000FF"/>
                </a:solidFill>
              </a:rPr>
              <a:t>tangent function</a:t>
            </a:r>
            <a:r>
              <a:rPr lang="en" sz="1800"/>
              <a:t>, tanh(z) = 2σ(2z) – 1</a:t>
            </a:r>
            <a:br>
              <a:rPr lang="en" sz="1800"/>
            </a:br>
            <a:endParaRPr sz="1800"/>
          </a:p>
          <a:p>
            <a:pPr indent="-342900" lvl="0" marL="457200" marR="0" rtl="0" algn="l">
              <a:lnSpc>
                <a:spcPct val="100000"/>
              </a:lnSpc>
              <a:spcBef>
                <a:spcPts val="0"/>
              </a:spcBef>
              <a:spcAft>
                <a:spcPts val="0"/>
              </a:spcAft>
              <a:buSzPts val="1800"/>
              <a:buChar char="●"/>
            </a:pPr>
            <a:r>
              <a:rPr lang="en" sz="1800"/>
              <a:t>The </a:t>
            </a:r>
            <a:r>
              <a:rPr b="1" lang="en" sz="1800">
                <a:solidFill>
                  <a:srgbClr val="0000FF"/>
                </a:solidFill>
              </a:rPr>
              <a:t>ReLU</a:t>
            </a:r>
            <a:r>
              <a:rPr lang="en" sz="1800"/>
              <a:t> function, ReLU(z) = max (0, z)</a:t>
            </a:r>
            <a:endParaRPr sz="1800"/>
          </a:p>
        </p:txBody>
      </p:sp>
      <p:pic>
        <p:nvPicPr>
          <p:cNvPr id="200" name="Google Shape;200;p36"/>
          <p:cNvPicPr preferRelativeResize="0"/>
          <p:nvPr/>
        </p:nvPicPr>
        <p:blipFill>
          <a:blip r:embed="rId3">
            <a:alphaModFix/>
          </a:blip>
          <a:stretch>
            <a:fillRect/>
          </a:stretch>
        </p:blipFill>
        <p:spPr>
          <a:xfrm>
            <a:off x="1464800" y="3013572"/>
            <a:ext cx="6037301" cy="2169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Why Do We Need </a:t>
            </a:r>
            <a:r>
              <a:rPr b="1" lang="en" sz="2400">
                <a:solidFill>
                  <a:srgbClr val="980000"/>
                </a:solidFill>
              </a:rPr>
              <a:t>Activation Functions?</a:t>
            </a:r>
            <a:endParaRPr b="1" sz="2400">
              <a:solidFill>
                <a:srgbClr val="980000"/>
              </a:solidFill>
            </a:endParaRPr>
          </a:p>
        </p:txBody>
      </p:sp>
      <p:sp>
        <p:nvSpPr>
          <p:cNvPr id="206" name="Google Shape;206;p37"/>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If you chain several linear transformations, all you get is a linear transformation. For example, if </a:t>
            </a:r>
            <a:r>
              <a:rPr b="1" lang="en" sz="1800">
                <a:solidFill>
                  <a:srgbClr val="0000FF"/>
                </a:solidFill>
              </a:rPr>
              <a:t>f(x) = 2x + 3</a:t>
            </a:r>
            <a:r>
              <a:rPr lang="en" sz="1800"/>
              <a:t> and </a:t>
            </a:r>
            <a:r>
              <a:rPr b="1" lang="en" sz="1800">
                <a:solidFill>
                  <a:srgbClr val="0000FF"/>
                </a:solidFill>
              </a:rPr>
              <a:t>g(x) = 5x – 1</a:t>
            </a:r>
            <a:r>
              <a:rPr lang="en" sz="1800"/>
              <a:t>, then chaining these two linear functions gives you another linear function: </a:t>
            </a:r>
            <a:br>
              <a:rPr lang="en" sz="1800"/>
            </a:br>
            <a:r>
              <a:rPr b="1" lang="en" sz="1800">
                <a:solidFill>
                  <a:srgbClr val="0000FF"/>
                </a:solidFill>
              </a:rPr>
              <a:t>f(g(x)) = 2(5x – 1) + 3 = 10x + 1</a:t>
            </a:r>
            <a:r>
              <a:rPr lang="en" sz="1800"/>
              <a:t>.</a:t>
            </a:r>
            <a:br>
              <a:rPr lang="en" sz="1800"/>
            </a:br>
            <a:endParaRPr sz="1800"/>
          </a:p>
          <a:p>
            <a:pPr indent="-342900" lvl="0" marL="457200" marR="0" rtl="0" algn="l">
              <a:lnSpc>
                <a:spcPct val="100000"/>
              </a:lnSpc>
              <a:spcBef>
                <a:spcPts val="0"/>
              </a:spcBef>
              <a:spcAft>
                <a:spcPts val="0"/>
              </a:spcAft>
              <a:buSzPts val="1800"/>
              <a:buChar char="●"/>
            </a:pPr>
            <a:r>
              <a:rPr lang="en" sz="1800"/>
              <a:t>So if you don’t have some </a:t>
            </a:r>
            <a:r>
              <a:rPr b="1" lang="en" sz="1800">
                <a:solidFill>
                  <a:srgbClr val="0000FF"/>
                </a:solidFill>
              </a:rPr>
              <a:t>nonlinearity</a:t>
            </a:r>
            <a:r>
              <a:rPr lang="en" sz="1800"/>
              <a:t> between layers, then even a deep stack of layers is equivalent to a single layer, and you can’t solve very complex problems.</a:t>
            </a:r>
            <a:br>
              <a:rPr lang="en" sz="1800"/>
            </a:br>
            <a:endParaRPr sz="1800"/>
          </a:p>
          <a:p>
            <a:pPr indent="-342900" lvl="0" marL="457200" marR="0" rtl="0" algn="l">
              <a:lnSpc>
                <a:spcPct val="100000"/>
              </a:lnSpc>
              <a:spcBef>
                <a:spcPts val="0"/>
              </a:spcBef>
              <a:spcAft>
                <a:spcPts val="0"/>
              </a:spcAft>
              <a:buSzPts val="1800"/>
              <a:buChar char="●"/>
            </a:pPr>
            <a:r>
              <a:rPr lang="en" sz="1800"/>
              <a:t>Conversely, a large enough DNN with nonlinear activations can theoretically approximate any continuous function.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nvSpPr>
        <p:spPr>
          <a:xfrm>
            <a:off x="372225" y="310300"/>
            <a:ext cx="57264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From Biological to Artificial Neurons</a:t>
            </a:r>
            <a:endParaRPr b="1" sz="2400">
              <a:solidFill>
                <a:srgbClr val="980000"/>
              </a:solidFill>
            </a:endParaRPr>
          </a:p>
        </p:txBody>
      </p:sp>
      <p:sp>
        <p:nvSpPr>
          <p:cNvPr id="94" name="Google Shape;94;p20"/>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first artificial neural network </a:t>
            </a:r>
            <a:r>
              <a:rPr lang="en" sz="1800"/>
              <a:t>architecture</a:t>
            </a:r>
            <a:r>
              <a:rPr lang="en" sz="1800"/>
              <a:t> proposed by McCulloch and Pitts in 1943 using propositional logic (</a:t>
            </a:r>
            <a:r>
              <a:rPr lang="en" sz="1800" u="sng">
                <a:solidFill>
                  <a:schemeClr val="hlink"/>
                </a:solidFill>
                <a:hlinkClick r:id="rId3"/>
              </a:rPr>
              <a:t>paper</a:t>
            </a:r>
            <a:r>
              <a:rPr lang="en" sz="1800"/>
              <a:t>).</a:t>
            </a:r>
            <a:endParaRPr sz="1800"/>
          </a:p>
          <a:p>
            <a:pPr indent="-342900" lvl="1" marL="914400" rtl="0" algn="l">
              <a:spcBef>
                <a:spcPts val="0"/>
              </a:spcBef>
              <a:spcAft>
                <a:spcPts val="0"/>
              </a:spcAft>
              <a:buSzPts val="1800"/>
              <a:buChar char="○"/>
            </a:pPr>
            <a:r>
              <a:rPr lang="en" sz="1800"/>
              <a:t>Until 60s, there was a belief for truly intelligent machines. However ANNs entered a long dark era in 60s.</a:t>
            </a:r>
            <a:endParaRPr sz="1800"/>
          </a:p>
          <a:p>
            <a:pPr indent="-342900" lvl="1" marL="914400" rtl="0" algn="l">
              <a:spcBef>
                <a:spcPts val="0"/>
              </a:spcBef>
              <a:spcAft>
                <a:spcPts val="0"/>
              </a:spcAft>
              <a:buSzPts val="1800"/>
              <a:buChar char="○"/>
            </a:pPr>
            <a:r>
              <a:rPr lang="en" sz="1800"/>
              <a:t>B</a:t>
            </a:r>
            <a:r>
              <a:rPr lang="en" sz="1800"/>
              <a:t>etter training techniques were developed in 80s, again became popular.</a:t>
            </a:r>
            <a:endParaRPr sz="1800"/>
          </a:p>
          <a:p>
            <a:pPr indent="-342900" lvl="1" marL="914400" rtl="0" algn="l">
              <a:spcBef>
                <a:spcPts val="0"/>
              </a:spcBef>
              <a:spcAft>
                <a:spcPts val="0"/>
              </a:spcAft>
              <a:buSzPts val="1800"/>
              <a:buChar char="○"/>
            </a:pPr>
            <a:r>
              <a:rPr lang="en" sz="1800"/>
              <a:t>SVMs started to outperform ANNs by the 90s.</a:t>
            </a:r>
            <a:br>
              <a:rPr lang="en" sz="1800"/>
            </a:br>
            <a:endParaRPr sz="1800"/>
          </a:p>
          <a:p>
            <a:pPr indent="-342900" lvl="0" marL="457200" rtl="0" algn="l">
              <a:spcBef>
                <a:spcPts val="0"/>
              </a:spcBef>
              <a:spcAft>
                <a:spcPts val="0"/>
              </a:spcAft>
              <a:buSzPts val="1800"/>
              <a:buChar char="●"/>
            </a:pPr>
            <a:r>
              <a:rPr lang="en" sz="1800"/>
              <a:t>Now yet another wave of interest in ANNs with 2010s, but this time is a bit different.</a:t>
            </a:r>
            <a:endParaRPr sz="1800"/>
          </a:p>
          <a:p>
            <a:pPr indent="-342900" lvl="1" marL="914400" rtl="0" algn="l">
              <a:spcBef>
                <a:spcPts val="0"/>
              </a:spcBef>
              <a:spcAft>
                <a:spcPts val="0"/>
              </a:spcAft>
              <a:buSzPts val="1800"/>
              <a:buChar char="○"/>
            </a:pPr>
            <a:r>
              <a:rPr lang="en" sz="1800"/>
              <a:t>Huge amount of data and increase in computing power.</a:t>
            </a:r>
            <a:endParaRPr sz="1800"/>
          </a:p>
          <a:p>
            <a:pPr indent="-342900" lvl="1" marL="914400" rtl="0" algn="l">
              <a:spcBef>
                <a:spcPts val="0"/>
              </a:spcBef>
              <a:spcAft>
                <a:spcPts val="0"/>
              </a:spcAft>
              <a:buSzPts val="1800"/>
              <a:buChar char="○"/>
            </a:pPr>
            <a:r>
              <a:rPr lang="en" sz="1800"/>
              <a:t>Improved algorithms. Even small tweaks have a huge positive impact.</a:t>
            </a:r>
            <a:endParaRPr sz="1800"/>
          </a:p>
          <a:p>
            <a:pPr indent="-342900" lvl="1" marL="914400" rtl="0" algn="l">
              <a:spcBef>
                <a:spcPts val="0"/>
              </a:spcBef>
              <a:spcAft>
                <a:spcPts val="0"/>
              </a:spcAft>
              <a:buSzPts val="1800"/>
              <a:buChar char="○"/>
            </a:pPr>
            <a:r>
              <a:rPr lang="en" sz="1800"/>
              <a:t>Some theoretical limitations → but not in practice. They were likely to get stuck in local optima, but it turns out that this is rather rare in practice.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1000"/>
                                        <p:tgtEl>
                                          <p:spTgt spid="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1000"/>
                                        <p:tgtEl>
                                          <p:spTgt spid="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animEffect filter="fade" transition="in">
                                      <p:cBhvr>
                                        <p:cTn dur="1000"/>
                                        <p:tgtEl>
                                          <p:spTgt spid="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animEffect filter="fade" transition="in">
                                      <p:cBhvr>
                                        <p:cTn dur="1000"/>
                                        <p:tgtEl>
                                          <p:spTgt spid="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7" st="7"/>
                                            </p:txEl>
                                          </p:spTgt>
                                        </p:tgtEl>
                                        <p:attrNameLst>
                                          <p:attrName>style.visibility</p:attrName>
                                        </p:attrNameLst>
                                      </p:cBhvr>
                                      <p:to>
                                        <p:strVal val="visible"/>
                                      </p:to>
                                    </p:set>
                                    <p:animEffect filter="fade" transition="in">
                                      <p:cBhvr>
                                        <p:cTn dur="1000"/>
                                        <p:tgtEl>
                                          <p:spTgt spid="9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nvSpPr>
        <p:spPr>
          <a:xfrm>
            <a:off x="372225" y="1579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Regression MLPs</a:t>
            </a:r>
            <a:endParaRPr b="1" sz="2400">
              <a:solidFill>
                <a:srgbClr val="980000"/>
              </a:solidFill>
            </a:endParaRPr>
          </a:p>
        </p:txBody>
      </p:sp>
      <p:sp>
        <p:nvSpPr>
          <p:cNvPr id="212" name="Google Shape;212;p38"/>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213" name="Google Shape;213;p38"/>
          <p:cNvPicPr preferRelativeResize="0"/>
          <p:nvPr/>
        </p:nvPicPr>
        <p:blipFill>
          <a:blip r:embed="rId3">
            <a:alphaModFix/>
          </a:blip>
          <a:stretch>
            <a:fillRect/>
          </a:stretch>
        </p:blipFill>
        <p:spPr>
          <a:xfrm>
            <a:off x="1652525" y="711700"/>
            <a:ext cx="5838950" cy="4442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nvSpPr>
        <p:spPr>
          <a:xfrm>
            <a:off x="372225" y="1579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Regression MLPs</a:t>
            </a:r>
            <a:endParaRPr b="1" sz="2400">
              <a:solidFill>
                <a:srgbClr val="980000"/>
              </a:solidFill>
            </a:endParaRPr>
          </a:p>
        </p:txBody>
      </p:sp>
      <p:sp>
        <p:nvSpPr>
          <p:cNvPr id="219" name="Google Shape;219;p39"/>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The </a:t>
            </a:r>
            <a:r>
              <a:rPr b="1" lang="en" sz="1800">
                <a:solidFill>
                  <a:srgbClr val="0000FF"/>
                </a:solidFill>
              </a:rPr>
              <a:t>Huber loss</a:t>
            </a:r>
            <a:r>
              <a:rPr lang="en" sz="1800"/>
              <a:t> is quadratic when the error is smaller than a threshold δ </a:t>
            </a:r>
            <a:br>
              <a:rPr lang="en" sz="1800"/>
            </a:br>
            <a:r>
              <a:rPr lang="en" sz="1800"/>
              <a:t>(typically 1) but linear when the error is larger than δ. </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The linear part makes it less sensitive to outliers than the mean squared error, and the quadratic part allows it to converge faster and be more precise than the mean absolute error.</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nvSpPr>
        <p:spPr>
          <a:xfrm>
            <a:off x="372225" y="1579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Classification</a:t>
            </a:r>
            <a:r>
              <a:rPr b="1" lang="en" sz="2400">
                <a:solidFill>
                  <a:srgbClr val="980000"/>
                </a:solidFill>
              </a:rPr>
              <a:t> MLPs</a:t>
            </a:r>
            <a:endParaRPr b="1" sz="2400">
              <a:solidFill>
                <a:srgbClr val="980000"/>
              </a:solidFill>
            </a:endParaRPr>
          </a:p>
        </p:txBody>
      </p:sp>
      <p:sp>
        <p:nvSpPr>
          <p:cNvPr id="225" name="Google Shape;225;p40"/>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226" name="Google Shape;226;p40"/>
          <p:cNvPicPr preferRelativeResize="0"/>
          <p:nvPr/>
        </p:nvPicPr>
        <p:blipFill>
          <a:blip r:embed="rId3">
            <a:alphaModFix/>
          </a:blip>
          <a:stretch>
            <a:fillRect/>
          </a:stretch>
        </p:blipFill>
        <p:spPr>
          <a:xfrm>
            <a:off x="1825" y="685800"/>
            <a:ext cx="9144001" cy="445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The Number of Neurons in Output Layer</a:t>
            </a:r>
            <a:endParaRPr b="1" sz="2400">
              <a:solidFill>
                <a:srgbClr val="980000"/>
              </a:solidFill>
            </a:endParaRPr>
          </a:p>
        </p:txBody>
      </p:sp>
      <p:sp>
        <p:nvSpPr>
          <p:cNvPr id="232" name="Google Shape;232;p41"/>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r>
              <a:t/>
            </a:r>
            <a:endParaRPr sz="1800"/>
          </a:p>
          <a:p>
            <a:pPr indent="0" lvl="0" marL="914400" marR="0" rtl="0" algn="l">
              <a:lnSpc>
                <a:spcPct val="100000"/>
              </a:lnSpc>
              <a:spcBef>
                <a:spcPts val="0"/>
              </a:spcBef>
              <a:spcAft>
                <a:spcPts val="0"/>
              </a:spcAft>
              <a:buNone/>
            </a:pPr>
            <a:br>
              <a:rPr lang="en" sz="1800"/>
            </a:br>
            <a:r>
              <a:rPr lang="en" sz="1800"/>
              <a:t>Source: </a:t>
            </a:r>
            <a:r>
              <a:rPr lang="en" sz="1800" u="sng">
                <a:solidFill>
                  <a:schemeClr val="hlink"/>
                </a:solidFill>
                <a:hlinkClick r:id="rId3"/>
              </a:rPr>
              <a:t>https://stats.stackexchange.com/a/213482</a:t>
            </a:r>
            <a:endParaRPr sz="1800"/>
          </a:p>
        </p:txBody>
      </p:sp>
      <p:pic>
        <p:nvPicPr>
          <p:cNvPr id="233" name="Google Shape;233;p41"/>
          <p:cNvPicPr preferRelativeResize="0"/>
          <p:nvPr/>
        </p:nvPicPr>
        <p:blipFill>
          <a:blip r:embed="rId4">
            <a:alphaModFix/>
          </a:blip>
          <a:stretch>
            <a:fillRect/>
          </a:stretch>
        </p:blipFill>
        <p:spPr>
          <a:xfrm>
            <a:off x="1101125" y="864100"/>
            <a:ext cx="6147699" cy="3589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Softmax Function</a:t>
            </a:r>
            <a:endParaRPr b="1" sz="2400">
              <a:solidFill>
                <a:srgbClr val="980000"/>
              </a:solidFill>
            </a:endParaRPr>
          </a:p>
        </p:txBody>
      </p:sp>
      <p:sp>
        <p:nvSpPr>
          <p:cNvPr id="239" name="Google Shape;239;p42"/>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An MLP is often used for binary classification.</a:t>
            </a:r>
            <a:br>
              <a:rPr lang="en" sz="1800"/>
            </a:br>
            <a:endParaRPr sz="1800"/>
          </a:p>
          <a:p>
            <a:pPr indent="-342900" lvl="0" marL="457200" marR="0" rtl="0" algn="l">
              <a:lnSpc>
                <a:spcPct val="100000"/>
              </a:lnSpc>
              <a:spcBef>
                <a:spcPts val="0"/>
              </a:spcBef>
              <a:spcAft>
                <a:spcPts val="0"/>
              </a:spcAft>
              <a:buSzPts val="1800"/>
              <a:buChar char="●"/>
            </a:pPr>
            <a:r>
              <a:rPr lang="en" sz="1800"/>
              <a:t>When we have more than 2 classes, the output layer is typically modified by replacing the individual activation functions by a shared </a:t>
            </a:r>
            <a:r>
              <a:rPr b="1" lang="en" sz="1800">
                <a:solidFill>
                  <a:srgbClr val="0000FF"/>
                </a:solidFill>
              </a:rPr>
              <a:t>softmax function</a:t>
            </a:r>
            <a:r>
              <a:rPr lang="en" sz="1800"/>
              <a:t>.</a:t>
            </a:r>
            <a:endParaRPr sz="1800"/>
          </a:p>
        </p:txBody>
      </p:sp>
      <p:pic>
        <p:nvPicPr>
          <p:cNvPr id="240" name="Google Shape;240;p42"/>
          <p:cNvPicPr preferRelativeResize="0"/>
          <p:nvPr/>
        </p:nvPicPr>
        <p:blipFill>
          <a:blip r:embed="rId3">
            <a:alphaModFix/>
          </a:blip>
          <a:stretch>
            <a:fillRect/>
          </a:stretch>
        </p:blipFill>
        <p:spPr>
          <a:xfrm>
            <a:off x="436100" y="2227200"/>
            <a:ext cx="4320998" cy="2916301"/>
          </a:xfrm>
          <a:prstGeom prst="rect">
            <a:avLst/>
          </a:prstGeom>
          <a:noFill/>
          <a:ln>
            <a:noFill/>
          </a:ln>
        </p:spPr>
      </p:pic>
      <p:pic>
        <p:nvPicPr>
          <p:cNvPr id="241" name="Google Shape;241;p42"/>
          <p:cNvPicPr preferRelativeResize="0"/>
          <p:nvPr/>
        </p:nvPicPr>
        <p:blipFill>
          <a:blip r:embed="rId4">
            <a:alphaModFix/>
          </a:blip>
          <a:stretch>
            <a:fillRect/>
          </a:stretch>
        </p:blipFill>
        <p:spPr>
          <a:xfrm>
            <a:off x="5261100" y="2709076"/>
            <a:ext cx="3747001" cy="197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nvSpPr>
        <p:spPr>
          <a:xfrm>
            <a:off x="372225" y="310300"/>
            <a:ext cx="8672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Cross Entropy Loss (Log loss)                                 </a:t>
            </a:r>
            <a:r>
              <a:rPr b="1" lang="en" sz="2000" u="sng">
                <a:solidFill>
                  <a:schemeClr val="hlink"/>
                </a:solidFill>
                <a:hlinkClick r:id="rId3"/>
              </a:rPr>
              <a:t>Source</a:t>
            </a:r>
            <a:endParaRPr b="1" sz="2000">
              <a:solidFill>
                <a:srgbClr val="980000"/>
              </a:solidFill>
            </a:endParaRPr>
          </a:p>
        </p:txBody>
      </p:sp>
      <p:sp>
        <p:nvSpPr>
          <p:cNvPr id="247" name="Google Shape;247;p43"/>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248" name="Google Shape;248;p43"/>
          <p:cNvPicPr preferRelativeResize="0"/>
          <p:nvPr/>
        </p:nvPicPr>
        <p:blipFill>
          <a:blip r:embed="rId4">
            <a:alphaModFix/>
          </a:blip>
          <a:stretch>
            <a:fillRect/>
          </a:stretch>
        </p:blipFill>
        <p:spPr>
          <a:xfrm>
            <a:off x="642290" y="1026900"/>
            <a:ext cx="8273110" cy="3964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nvSpPr>
        <p:spPr>
          <a:xfrm>
            <a:off x="372225" y="310300"/>
            <a:ext cx="8694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980000"/>
                </a:solidFill>
              </a:rPr>
              <a:t>Cross Entropy Loss (Log loss)                                 </a:t>
            </a:r>
            <a:r>
              <a:rPr b="1" lang="en" sz="2000" u="sng">
                <a:solidFill>
                  <a:schemeClr val="hlink"/>
                </a:solidFill>
                <a:hlinkClick r:id="rId3"/>
              </a:rPr>
              <a:t>Source</a:t>
            </a:r>
            <a:endParaRPr b="1" sz="2000">
              <a:solidFill>
                <a:srgbClr val="980000"/>
              </a:solidFill>
            </a:endParaRPr>
          </a:p>
          <a:p>
            <a:pPr indent="0" lvl="0" marL="0" rtl="0" algn="l">
              <a:spcBef>
                <a:spcPts val="0"/>
              </a:spcBef>
              <a:spcAft>
                <a:spcPts val="0"/>
              </a:spcAft>
              <a:buNone/>
            </a:pPr>
            <a:r>
              <a:t/>
            </a:r>
            <a:endParaRPr b="1" sz="2400">
              <a:solidFill>
                <a:srgbClr val="980000"/>
              </a:solidFill>
            </a:endParaRPr>
          </a:p>
        </p:txBody>
      </p:sp>
      <p:sp>
        <p:nvSpPr>
          <p:cNvPr id="254" name="Google Shape;254;p44"/>
          <p:cNvSpPr txBox="1"/>
          <p:nvPr/>
        </p:nvSpPr>
        <p:spPr>
          <a:xfrm>
            <a:off x="372225" y="8329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255" name="Google Shape;255;p44"/>
          <p:cNvPicPr preferRelativeResize="0"/>
          <p:nvPr/>
        </p:nvPicPr>
        <p:blipFill>
          <a:blip r:embed="rId4">
            <a:alphaModFix/>
          </a:blip>
          <a:stretch>
            <a:fillRect/>
          </a:stretch>
        </p:blipFill>
        <p:spPr>
          <a:xfrm>
            <a:off x="352950" y="1070734"/>
            <a:ext cx="8476200" cy="39849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Implementing MLPs with Keras</a:t>
            </a:r>
            <a:endParaRPr b="1" sz="2400">
              <a:solidFill>
                <a:srgbClr val="980000"/>
              </a:solidFill>
            </a:endParaRPr>
          </a:p>
        </p:txBody>
      </p:sp>
      <p:sp>
        <p:nvSpPr>
          <p:cNvPr id="261" name="Google Shape;261;p45"/>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b="1" lang="en" sz="1800">
                <a:solidFill>
                  <a:srgbClr val="0000FF"/>
                </a:solidFill>
              </a:rPr>
              <a:t>Keras</a:t>
            </a:r>
            <a:r>
              <a:rPr lang="en" sz="1800"/>
              <a:t> is a high-level Deep Learning API developed by Francois Chollet(</a:t>
            </a:r>
            <a:r>
              <a:rPr lang="en" sz="1800" u="sng">
                <a:solidFill>
                  <a:schemeClr val="hlink"/>
                </a:solidFill>
                <a:hlinkClick r:id="rId3"/>
              </a:rPr>
              <a:t>https://keras.io/</a:t>
            </a:r>
            <a:r>
              <a:rPr lang="en" sz="1800"/>
              <a:t>)</a:t>
            </a:r>
            <a:br>
              <a:rPr lang="en" sz="1800"/>
            </a:br>
            <a:endParaRPr sz="1800"/>
          </a:p>
          <a:p>
            <a:pPr indent="-342900" lvl="0" marL="457200" marR="0" rtl="0" algn="l">
              <a:lnSpc>
                <a:spcPct val="100000"/>
              </a:lnSpc>
              <a:spcBef>
                <a:spcPts val="0"/>
              </a:spcBef>
              <a:spcAft>
                <a:spcPts val="0"/>
              </a:spcAft>
              <a:buSzPts val="1800"/>
              <a:buChar char="●"/>
            </a:pPr>
            <a:r>
              <a:rPr lang="en" sz="1800"/>
              <a:t>You can use Keras on three popular open source Deep Learning libraries:</a:t>
            </a:r>
            <a:endParaRPr sz="1800"/>
          </a:p>
          <a:p>
            <a:pPr indent="-342900" lvl="1" marL="914400" marR="0" rtl="0" algn="l">
              <a:lnSpc>
                <a:spcPct val="100000"/>
              </a:lnSpc>
              <a:spcBef>
                <a:spcPts val="0"/>
              </a:spcBef>
              <a:spcAft>
                <a:spcPts val="0"/>
              </a:spcAft>
              <a:buSzPts val="1800"/>
              <a:buChar char="○"/>
            </a:pPr>
            <a:r>
              <a:rPr lang="en" sz="1800"/>
              <a:t>TensorFlow</a:t>
            </a:r>
            <a:endParaRPr sz="1800"/>
          </a:p>
          <a:p>
            <a:pPr indent="-342900" lvl="1" marL="914400" marR="0" rtl="0" algn="l">
              <a:lnSpc>
                <a:spcPct val="100000"/>
              </a:lnSpc>
              <a:spcBef>
                <a:spcPts val="0"/>
              </a:spcBef>
              <a:spcAft>
                <a:spcPts val="0"/>
              </a:spcAft>
              <a:buSzPts val="1800"/>
              <a:buChar char="○"/>
            </a:pPr>
            <a:r>
              <a:rPr lang="en" sz="1800"/>
              <a:t>Microsoft Cognitive Toolkit (CNTK)</a:t>
            </a:r>
            <a:endParaRPr sz="1800"/>
          </a:p>
          <a:p>
            <a:pPr indent="-342900" lvl="1" marL="914400" marR="0" rtl="0" algn="l">
              <a:lnSpc>
                <a:spcPct val="100000"/>
              </a:lnSpc>
              <a:spcBef>
                <a:spcPts val="0"/>
              </a:spcBef>
              <a:spcAft>
                <a:spcPts val="0"/>
              </a:spcAft>
              <a:buSzPts val="1800"/>
              <a:buChar char="○"/>
            </a:pPr>
            <a:r>
              <a:rPr lang="en" sz="1800"/>
              <a:t>Theano</a:t>
            </a:r>
            <a:br>
              <a:rPr lang="en" sz="1800"/>
            </a:br>
            <a:endParaRPr sz="1800"/>
          </a:p>
          <a:p>
            <a:pPr indent="-342900" lvl="0" marL="457200" marR="0" rtl="0" algn="l">
              <a:lnSpc>
                <a:spcPct val="100000"/>
              </a:lnSpc>
              <a:spcBef>
                <a:spcPts val="0"/>
              </a:spcBef>
              <a:spcAft>
                <a:spcPts val="0"/>
              </a:spcAft>
              <a:buSzPts val="1800"/>
              <a:buChar char="●"/>
            </a:pPr>
            <a:r>
              <a:rPr b="1" lang="en" sz="1800">
                <a:solidFill>
                  <a:srgbClr val="0000FF"/>
                </a:solidFill>
              </a:rPr>
              <a:t>TensorFlow</a:t>
            </a:r>
            <a:r>
              <a:rPr lang="en" sz="1800"/>
              <a:t> itself now comes bundled with its own Keras implementation, </a:t>
            </a:r>
            <a:r>
              <a:rPr b="1" lang="en" sz="1800">
                <a:solidFill>
                  <a:srgbClr val="980000"/>
                </a:solidFill>
                <a:latin typeface="Source Code Pro"/>
                <a:ea typeface="Source Code Pro"/>
                <a:cs typeface="Source Code Pro"/>
                <a:sym typeface="Source Code Pro"/>
              </a:rPr>
              <a:t>tf.keras</a:t>
            </a:r>
            <a:r>
              <a:rPr lang="en" sz="1800"/>
              <a:t>. </a:t>
            </a:r>
            <a:endParaRPr sz="1800"/>
          </a:p>
          <a:p>
            <a:pPr indent="-342900" lvl="1" marL="914400" marR="0" rtl="0" algn="l">
              <a:lnSpc>
                <a:spcPct val="100000"/>
              </a:lnSpc>
              <a:spcBef>
                <a:spcPts val="0"/>
              </a:spcBef>
              <a:spcAft>
                <a:spcPts val="0"/>
              </a:spcAft>
              <a:buSzPts val="1800"/>
              <a:buChar char="○"/>
            </a:pPr>
            <a:r>
              <a:rPr lang="en" sz="1800"/>
              <a:t>It only supports TensorFlow as the backend</a:t>
            </a:r>
            <a:endParaRPr sz="1800"/>
          </a:p>
          <a:p>
            <a:pPr indent="-342900" lvl="1" marL="914400" marR="0" rtl="0" algn="l">
              <a:lnSpc>
                <a:spcPct val="100000"/>
              </a:lnSpc>
              <a:spcBef>
                <a:spcPts val="0"/>
              </a:spcBef>
              <a:spcAft>
                <a:spcPts val="0"/>
              </a:spcAft>
              <a:buSzPts val="1800"/>
              <a:buChar char="○"/>
            </a:pPr>
            <a:r>
              <a:rPr lang="en" sz="1800"/>
              <a:t>But it has the advantage of offering some very useful extra features like TensorFlow’s Data API</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Implementing MLPs with Keras</a:t>
            </a:r>
            <a:endParaRPr b="1" sz="2400">
              <a:solidFill>
                <a:srgbClr val="980000"/>
              </a:solidFill>
            </a:endParaRPr>
          </a:p>
        </p:txBody>
      </p:sp>
      <p:sp>
        <p:nvSpPr>
          <p:cNvPr id="267" name="Google Shape;267;p46"/>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268" name="Google Shape;268;p46"/>
          <p:cNvPicPr preferRelativeResize="0"/>
          <p:nvPr/>
        </p:nvPicPr>
        <p:blipFill>
          <a:blip r:embed="rId3">
            <a:alphaModFix/>
          </a:blip>
          <a:stretch>
            <a:fillRect/>
          </a:stretch>
        </p:blipFill>
        <p:spPr>
          <a:xfrm>
            <a:off x="43988" y="1237238"/>
            <a:ext cx="9056023" cy="3408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Fashion MNIST Dataset</a:t>
            </a:r>
            <a:endParaRPr b="1" sz="2400">
              <a:solidFill>
                <a:srgbClr val="980000"/>
              </a:solidFill>
            </a:endParaRPr>
          </a:p>
        </p:txBody>
      </p:sp>
      <p:sp>
        <p:nvSpPr>
          <p:cNvPr id="274" name="Google Shape;274;p47"/>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br>
              <a:rPr b="1" lang="en" sz="1800">
                <a:solidFill>
                  <a:srgbClr val="0000FF"/>
                </a:solidFill>
                <a:latin typeface="Courier New"/>
                <a:ea typeface="Courier New"/>
                <a:cs typeface="Courier New"/>
                <a:sym typeface="Courier New"/>
              </a:rPr>
            </a:br>
            <a:r>
              <a:rPr b="1" lang="en" sz="1800">
                <a:solidFill>
                  <a:srgbClr val="0000FF"/>
                </a:solidFill>
                <a:latin typeface="Courier New"/>
                <a:ea typeface="Courier New"/>
                <a:cs typeface="Courier New"/>
                <a:sym typeface="Courier New"/>
              </a:rPr>
              <a:t>fashion_mnist = keras.datasets.fashion_mnist</a:t>
            </a:r>
            <a:endParaRPr b="1" sz="1800">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None/>
            </a:pPr>
            <a:br>
              <a:rPr b="1" lang="en" sz="1800">
                <a:latin typeface="Courier New"/>
                <a:ea typeface="Courier New"/>
                <a:cs typeface="Courier New"/>
                <a:sym typeface="Courier New"/>
              </a:rPr>
            </a:br>
            <a:br>
              <a:rPr b="1" lang="en" sz="1800">
                <a:latin typeface="Courier New"/>
                <a:ea typeface="Courier New"/>
                <a:cs typeface="Courier New"/>
                <a:sym typeface="Courier New"/>
              </a:rPr>
            </a:br>
            <a:r>
              <a:rPr b="1" lang="en" sz="1800">
                <a:latin typeface="Courier New"/>
                <a:ea typeface="Courier New"/>
                <a:cs typeface="Courier New"/>
                <a:sym typeface="Courier New"/>
              </a:rPr>
              <a:t>(X_train_full, y_train_full), (X_test, y_test) = fashion_mnist.load_data()</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br>
              <a:rPr b="1" lang="en" sz="1800">
                <a:latin typeface="Courier New"/>
                <a:ea typeface="Courier New"/>
                <a:cs typeface="Courier New"/>
                <a:sym typeface="Courier New"/>
              </a:rPr>
            </a:b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solidFill>
                  <a:srgbClr val="0000FF"/>
                </a:solidFill>
                <a:latin typeface="Courier New"/>
                <a:ea typeface="Courier New"/>
                <a:cs typeface="Courier New"/>
                <a:sym typeface="Courier New"/>
              </a:rPr>
              <a:t>class_names = ["T-shirt/top", "Trouser", "Pullover", "Dress", "Coat","Sandal", "Shirt", "Sneaker", "Bag", "Ankle boot"]</a:t>
            </a:r>
            <a:endParaRPr b="1" sz="1800">
              <a:solidFill>
                <a:srgbClr val="0000FF"/>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nvSpPr>
        <p:spPr>
          <a:xfrm>
            <a:off x="372225" y="310300"/>
            <a:ext cx="57264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Biological Neurons</a:t>
            </a:r>
            <a:endParaRPr b="1" sz="2400">
              <a:solidFill>
                <a:srgbClr val="980000"/>
              </a:solidFill>
            </a:endParaRPr>
          </a:p>
        </p:txBody>
      </p:sp>
      <p:sp>
        <p:nvSpPr>
          <p:cNvPr id="100" name="Google Shape;100;p21"/>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101" name="Google Shape;101;p21"/>
          <p:cNvPicPr preferRelativeResize="0"/>
          <p:nvPr/>
        </p:nvPicPr>
        <p:blipFill>
          <a:blip r:embed="rId3">
            <a:alphaModFix/>
          </a:blip>
          <a:stretch>
            <a:fillRect/>
          </a:stretch>
        </p:blipFill>
        <p:spPr>
          <a:xfrm>
            <a:off x="912375" y="1233777"/>
            <a:ext cx="7395899" cy="363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Fashion MNIST</a:t>
            </a:r>
            <a:endParaRPr b="1" sz="2400">
              <a:solidFill>
                <a:srgbClr val="980000"/>
              </a:solidFill>
            </a:endParaRPr>
          </a:p>
        </p:txBody>
      </p:sp>
      <p:sp>
        <p:nvSpPr>
          <p:cNvPr id="280" name="Google Shape;280;p48"/>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800">
              <a:solidFill>
                <a:srgbClr val="0000FF"/>
              </a:solidFill>
              <a:latin typeface="Courier New"/>
              <a:ea typeface="Courier New"/>
              <a:cs typeface="Courier New"/>
              <a:sym typeface="Courier New"/>
            </a:endParaRPr>
          </a:p>
        </p:txBody>
      </p:sp>
      <p:pic>
        <p:nvPicPr>
          <p:cNvPr id="281" name="Google Shape;281;p48"/>
          <p:cNvPicPr preferRelativeResize="0"/>
          <p:nvPr/>
        </p:nvPicPr>
        <p:blipFill>
          <a:blip r:embed="rId3">
            <a:alphaModFix/>
          </a:blip>
          <a:stretch>
            <a:fillRect/>
          </a:stretch>
        </p:blipFill>
        <p:spPr>
          <a:xfrm>
            <a:off x="116238" y="1167800"/>
            <a:ext cx="8911526" cy="36847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Composing Model</a:t>
            </a:r>
            <a:endParaRPr b="1" sz="2400">
              <a:solidFill>
                <a:srgbClr val="980000"/>
              </a:solidFill>
            </a:endParaRPr>
          </a:p>
        </p:txBody>
      </p:sp>
      <p:sp>
        <p:nvSpPr>
          <p:cNvPr id="287" name="Google Shape;287;p49"/>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br>
              <a:rPr b="1" lang="en" sz="1800">
                <a:latin typeface="Courier New"/>
                <a:ea typeface="Courier New"/>
                <a:cs typeface="Courier New"/>
                <a:sym typeface="Courier New"/>
              </a:rPr>
            </a:br>
            <a:br>
              <a:rPr b="1" lang="en" sz="1800">
                <a:latin typeface="Courier New"/>
                <a:ea typeface="Courier New"/>
                <a:cs typeface="Courier New"/>
                <a:sym typeface="Courier New"/>
              </a:rPr>
            </a:br>
            <a:r>
              <a:rPr b="1" lang="en" sz="1800">
                <a:latin typeface="Courier New"/>
                <a:ea typeface="Courier New"/>
                <a:cs typeface="Courier New"/>
                <a:sym typeface="Courier New"/>
              </a:rPr>
              <a:t>model = keras.models.Sequential()</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model.add(keras.layers.Flatten(input_shape=[</a:t>
            </a:r>
            <a:r>
              <a:rPr b="1" lang="en" sz="1800">
                <a:solidFill>
                  <a:srgbClr val="0000FF"/>
                </a:solidFill>
                <a:latin typeface="Courier New"/>
                <a:ea typeface="Courier New"/>
                <a:cs typeface="Courier New"/>
                <a:sym typeface="Courier New"/>
              </a:rPr>
              <a:t>28</a:t>
            </a:r>
            <a:r>
              <a:rPr b="1" lang="en" sz="1800">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28</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model.add(keras.layers.Dense(</a:t>
            </a:r>
            <a:r>
              <a:rPr b="1" lang="en" sz="1800">
                <a:solidFill>
                  <a:srgbClr val="0000FF"/>
                </a:solidFill>
                <a:latin typeface="Courier New"/>
                <a:ea typeface="Courier New"/>
                <a:cs typeface="Courier New"/>
                <a:sym typeface="Courier New"/>
              </a:rPr>
              <a:t>300</a:t>
            </a:r>
            <a:r>
              <a:rPr b="1" lang="en" sz="1800">
                <a:latin typeface="Courier New"/>
                <a:ea typeface="Courier New"/>
                <a:cs typeface="Courier New"/>
                <a:sym typeface="Courier New"/>
              </a:rPr>
              <a:t>, activation="</a:t>
            </a:r>
            <a:r>
              <a:rPr b="1" lang="en" sz="1800">
                <a:solidFill>
                  <a:srgbClr val="0000FF"/>
                </a:solidFill>
                <a:latin typeface="Courier New"/>
                <a:ea typeface="Courier New"/>
                <a:cs typeface="Courier New"/>
                <a:sym typeface="Courier New"/>
              </a:rPr>
              <a:t>relu</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model.add(keras.layers.Dense(</a:t>
            </a:r>
            <a:r>
              <a:rPr b="1" lang="en" sz="1800">
                <a:solidFill>
                  <a:srgbClr val="0000FF"/>
                </a:solidFill>
                <a:latin typeface="Courier New"/>
                <a:ea typeface="Courier New"/>
                <a:cs typeface="Courier New"/>
                <a:sym typeface="Courier New"/>
              </a:rPr>
              <a:t>100</a:t>
            </a:r>
            <a:r>
              <a:rPr b="1" lang="en" sz="1800">
                <a:latin typeface="Courier New"/>
                <a:ea typeface="Courier New"/>
                <a:cs typeface="Courier New"/>
                <a:sym typeface="Courier New"/>
              </a:rPr>
              <a:t>, activation="</a:t>
            </a:r>
            <a:r>
              <a:rPr b="1" lang="en" sz="1800">
                <a:solidFill>
                  <a:srgbClr val="0000FF"/>
                </a:solidFill>
                <a:latin typeface="Courier New"/>
                <a:ea typeface="Courier New"/>
                <a:cs typeface="Courier New"/>
                <a:sym typeface="Courier New"/>
              </a:rPr>
              <a:t>relu</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model.add(keras.layers.Dense(</a:t>
            </a:r>
            <a:r>
              <a:rPr b="1" lang="en" sz="1800">
                <a:solidFill>
                  <a:srgbClr val="0000FF"/>
                </a:solidFill>
                <a:latin typeface="Courier New"/>
                <a:ea typeface="Courier New"/>
                <a:cs typeface="Courier New"/>
                <a:sym typeface="Courier New"/>
              </a:rPr>
              <a:t>10</a:t>
            </a:r>
            <a:r>
              <a:rPr b="1" lang="en" sz="1800">
                <a:latin typeface="Courier New"/>
                <a:ea typeface="Courier New"/>
                <a:cs typeface="Courier New"/>
                <a:sym typeface="Courier New"/>
              </a:rPr>
              <a:t>, activation="</a:t>
            </a:r>
            <a:r>
              <a:rPr b="1" lang="en" sz="1800">
                <a:solidFill>
                  <a:srgbClr val="0000FF"/>
                </a:solidFill>
                <a:latin typeface="Courier New"/>
                <a:ea typeface="Courier New"/>
                <a:cs typeface="Courier New"/>
                <a:sym typeface="Courier New"/>
              </a:rPr>
              <a:t>softmax</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980000"/>
                </a:solidFill>
              </a:rPr>
              <a:t>Sequential API - Composing Model</a:t>
            </a:r>
            <a:endParaRPr b="1" sz="2400">
              <a:solidFill>
                <a:srgbClr val="980000"/>
              </a:solidFill>
            </a:endParaRPr>
          </a:p>
          <a:p>
            <a:pPr indent="0" lvl="0" marL="0" rtl="0" algn="l">
              <a:spcBef>
                <a:spcPts val="0"/>
              </a:spcBef>
              <a:spcAft>
                <a:spcPts val="0"/>
              </a:spcAft>
              <a:buNone/>
            </a:pPr>
            <a:r>
              <a:t/>
            </a:r>
            <a:endParaRPr b="1" sz="2400">
              <a:solidFill>
                <a:srgbClr val="980000"/>
              </a:solidFill>
            </a:endParaRPr>
          </a:p>
        </p:txBody>
      </p:sp>
      <p:sp>
        <p:nvSpPr>
          <p:cNvPr id="293" name="Google Shape;293;p50"/>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or</a:t>
            </a:r>
            <a:br>
              <a:rPr b="1" lang="en" sz="1800">
                <a:latin typeface="Courier New"/>
                <a:ea typeface="Courier New"/>
                <a:cs typeface="Courier New"/>
                <a:sym typeface="Courier New"/>
              </a:rPr>
            </a:br>
            <a:br>
              <a:rPr b="1" lang="en" sz="1800">
                <a:latin typeface="Courier New"/>
                <a:ea typeface="Courier New"/>
                <a:cs typeface="Courier New"/>
                <a:sym typeface="Courier New"/>
              </a:rPr>
            </a:br>
            <a:r>
              <a:rPr b="1" lang="en" sz="1800">
                <a:latin typeface="Courier New"/>
                <a:ea typeface="Courier New"/>
                <a:cs typeface="Courier New"/>
                <a:sym typeface="Courier New"/>
              </a:rPr>
              <a:t>model = keras.models.Sequential([</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            keras.layers.Flatten(input_shape=[28, 28]),</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            keras.layers.Dense(300, activation="relu"),</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            keras.layers.Dense(300, activation=</a:t>
            </a:r>
            <a:r>
              <a:rPr b="1" lang="en" sz="1800">
                <a:solidFill>
                  <a:schemeClr val="dk1"/>
                </a:solidFill>
                <a:latin typeface="Courier New"/>
                <a:ea typeface="Courier New"/>
                <a:cs typeface="Courier New"/>
                <a:sym typeface="Courier New"/>
              </a:rPr>
              <a:t>"relu"</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            keras.layers.Dense(10, activation="softmax")</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latin typeface="Courier New"/>
              <a:ea typeface="Courier New"/>
              <a:cs typeface="Courier New"/>
              <a:sym typeface="Courier New"/>
            </a:endParaRPr>
          </a:p>
          <a:p>
            <a:pPr indent="0" lvl="0" marL="0" marR="0" rtl="0" algn="l">
              <a:lnSpc>
                <a:spcPct val="100000"/>
              </a:lnSpc>
              <a:spcBef>
                <a:spcPts val="0"/>
              </a:spcBef>
              <a:spcAft>
                <a:spcPts val="0"/>
              </a:spcAft>
              <a:buNone/>
            </a:pPr>
            <a:r>
              <a:rPr lang="en" sz="1800">
                <a:solidFill>
                  <a:srgbClr val="0000FF"/>
                </a:solidFill>
              </a:rPr>
              <a:t>Instead of</a:t>
            </a:r>
            <a:r>
              <a:rPr b="1" lang="en" sz="1800">
                <a:solidFill>
                  <a:srgbClr val="0000FF"/>
                </a:solidFill>
                <a:latin typeface="Courier New"/>
                <a:ea typeface="Courier New"/>
                <a:cs typeface="Courier New"/>
                <a:sym typeface="Courier New"/>
              </a:rPr>
              <a:t> activation="relu", activation=keras.activations.relu </a:t>
            </a:r>
            <a:r>
              <a:rPr lang="en" sz="1800">
                <a:solidFill>
                  <a:srgbClr val="0000FF"/>
                </a:solidFill>
              </a:rPr>
              <a:t>could also be used.</a:t>
            </a:r>
            <a:endParaRPr sz="1800">
              <a:solidFill>
                <a:srgbClr val="0000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Model Summary</a:t>
            </a:r>
            <a:endParaRPr b="1" sz="2400">
              <a:solidFill>
                <a:srgbClr val="980000"/>
              </a:solidFill>
            </a:endParaRPr>
          </a:p>
        </p:txBody>
      </p:sp>
      <p:sp>
        <p:nvSpPr>
          <p:cNvPr id="299" name="Google Shape;299;p51"/>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Source Code Pro"/>
                <a:ea typeface="Source Code Pro"/>
                <a:cs typeface="Source Code Pro"/>
                <a:sym typeface="Source Code Pro"/>
              </a:rPr>
              <a:t>model.summary()</a:t>
            </a:r>
            <a:br>
              <a:rPr b="1" lang="en" sz="1800">
                <a:latin typeface="Courier New"/>
                <a:ea typeface="Courier New"/>
                <a:cs typeface="Courier New"/>
                <a:sym typeface="Courier New"/>
              </a:rPr>
            </a:br>
            <a:br>
              <a:rPr b="1" lang="en" sz="1800">
                <a:latin typeface="Courier New"/>
                <a:ea typeface="Courier New"/>
                <a:cs typeface="Courier New"/>
                <a:sym typeface="Courier New"/>
              </a:rPr>
            </a:br>
            <a:r>
              <a:rPr b="1" lang="en" sz="1450">
                <a:solidFill>
                  <a:srgbClr val="0000FF"/>
                </a:solidFill>
                <a:highlight>
                  <a:srgbClr val="FFFFFF"/>
                </a:highlight>
                <a:latin typeface="Courier New"/>
                <a:ea typeface="Courier New"/>
                <a:cs typeface="Courier New"/>
                <a:sym typeface="Courier New"/>
              </a:rPr>
              <a:t>Model: "sequential_4"</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_________________________________________________________________</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Layer (type)                 Output Shape              Param #   </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flatten_2 (Flatten)          (None, 784)               0         </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_________________________________________________________________</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dense_9 (Dense)              (None, 300)               235500    </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_________________________________________________________________</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dense_10 (Dense)             (None, 300)               90300     </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_________________________________________________________________</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dense_11 (Dense)             (None, 10)                3010      </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Total params: 328,810</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Trainable params: 328,810</a:t>
            </a: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450">
                <a:solidFill>
                  <a:srgbClr val="0000FF"/>
                </a:solidFill>
                <a:highlight>
                  <a:srgbClr val="FFFFFF"/>
                </a:highlight>
                <a:latin typeface="Courier New"/>
                <a:ea typeface="Courier New"/>
                <a:cs typeface="Courier New"/>
                <a:sym typeface="Courier New"/>
              </a:rPr>
              <a:t>Non-trainable params: 0</a:t>
            </a:r>
            <a:endParaRPr b="1" sz="2200">
              <a:solidFill>
                <a:srgbClr val="0000FF"/>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Accessing Layers</a:t>
            </a:r>
            <a:endParaRPr b="1" sz="2400">
              <a:solidFill>
                <a:srgbClr val="980000"/>
              </a:solidFill>
            </a:endParaRPr>
          </a:p>
        </p:txBody>
      </p:sp>
      <p:sp>
        <p:nvSpPr>
          <p:cNvPr id="305" name="Google Shape;305;p52"/>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Source Code Pro"/>
                <a:ea typeface="Source Code Pro"/>
                <a:cs typeface="Source Code Pro"/>
                <a:sym typeface="Source Code Pro"/>
              </a:rPr>
              <a:t>model.layers</a:t>
            </a:r>
            <a:br>
              <a:rPr b="1" lang="en" sz="1800">
                <a:latin typeface="Courier New"/>
                <a:ea typeface="Courier New"/>
                <a:cs typeface="Courier New"/>
                <a:sym typeface="Courier New"/>
              </a:rPr>
            </a:br>
            <a:br>
              <a:rPr b="1" lang="en" sz="1800">
                <a:latin typeface="Courier New"/>
                <a:ea typeface="Courier New"/>
                <a:cs typeface="Courier New"/>
                <a:sym typeface="Courier New"/>
              </a:rPr>
            </a:br>
            <a:r>
              <a:rPr b="1" lang="en">
                <a:solidFill>
                  <a:srgbClr val="0000FF"/>
                </a:solidFill>
                <a:highlight>
                  <a:srgbClr val="FFFFFF"/>
                </a:highlight>
                <a:latin typeface="Courier New"/>
                <a:ea typeface="Courier New"/>
                <a:cs typeface="Courier New"/>
                <a:sym typeface="Courier New"/>
              </a:rPr>
              <a:t>[&lt;tensorflow.python.keras.layers.core.Flatten at 0x7fd0ecfb57f0&gt;,</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0000FF"/>
                </a:solidFill>
                <a:highlight>
                  <a:srgbClr val="FFFFFF"/>
                </a:highlight>
                <a:latin typeface="Courier New"/>
                <a:ea typeface="Courier New"/>
                <a:cs typeface="Courier New"/>
                <a:sym typeface="Courier New"/>
              </a:rPr>
              <a:t> &lt;tensorflow.python.keras.layers.core.Dense at 0x7fd0e74c9860&gt;,</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0000FF"/>
                </a:solidFill>
                <a:highlight>
                  <a:srgbClr val="FFFFFF"/>
                </a:highlight>
                <a:latin typeface="Courier New"/>
                <a:ea typeface="Courier New"/>
                <a:cs typeface="Courier New"/>
                <a:sym typeface="Courier New"/>
              </a:rPr>
              <a:t> &lt;tensorflow.python.keras.layers.core.Dense at 0x7fd0ecf9afd0&gt;,</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0000FF"/>
                </a:solidFill>
                <a:highlight>
                  <a:srgbClr val="FFFFFF"/>
                </a:highlight>
                <a:latin typeface="Courier New"/>
                <a:ea typeface="Courier New"/>
                <a:cs typeface="Courier New"/>
                <a:sym typeface="Courier New"/>
              </a:rPr>
              <a:t> &lt;tensorflow.python.keras.layers.core.Dense at 0x7fd0e74da2e8&gt;]</a:t>
            </a:r>
            <a:br>
              <a:rPr b="1" lang="en" sz="1450">
                <a:solidFill>
                  <a:srgbClr val="0000FF"/>
                </a:solidFill>
                <a:highlight>
                  <a:srgbClr val="FFFFFF"/>
                </a:highlight>
                <a:latin typeface="Courier New"/>
                <a:ea typeface="Courier New"/>
                <a:cs typeface="Courier New"/>
                <a:sym typeface="Courier New"/>
              </a:rPr>
            </a:br>
            <a:br>
              <a:rPr b="1" lang="en" sz="1450">
                <a:solidFill>
                  <a:srgbClr val="0000FF"/>
                </a:solidFill>
                <a:highlight>
                  <a:srgbClr val="FFFFFF"/>
                </a:highlight>
                <a:latin typeface="Courier New"/>
                <a:ea typeface="Courier New"/>
                <a:cs typeface="Courier New"/>
                <a:sym typeface="Courier New"/>
              </a:rPr>
            </a:br>
            <a:br>
              <a:rPr b="1" lang="en" sz="1450">
                <a:solidFill>
                  <a:srgbClr val="0000FF"/>
                </a:solidFill>
                <a:highlight>
                  <a:srgbClr val="FFFFFF"/>
                </a:highlight>
                <a:latin typeface="Courier New"/>
                <a:ea typeface="Courier New"/>
                <a:cs typeface="Courier New"/>
                <a:sym typeface="Courier New"/>
              </a:rPr>
            </a:br>
            <a:br>
              <a:rPr b="1" lang="en" sz="1450">
                <a:solidFill>
                  <a:srgbClr val="0000FF"/>
                </a:solidFill>
                <a:highlight>
                  <a:srgbClr val="FFFFFF"/>
                </a:highlight>
                <a:latin typeface="Courier New"/>
                <a:ea typeface="Courier New"/>
                <a:cs typeface="Courier New"/>
                <a:sym typeface="Courier New"/>
              </a:rPr>
            </a:br>
            <a:r>
              <a:rPr b="1" lang="en" sz="1800">
                <a:highlight>
                  <a:srgbClr val="FFFFFF"/>
                </a:highlight>
                <a:latin typeface="Courier New"/>
                <a:ea typeface="Courier New"/>
                <a:cs typeface="Courier New"/>
                <a:sym typeface="Courier New"/>
              </a:rPr>
              <a:t>model.layers[1].name</a:t>
            </a:r>
            <a:endParaRPr b="1" sz="18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0000FF"/>
                </a:solidFill>
                <a:highlight>
                  <a:srgbClr val="FFFFFF"/>
                </a:highlight>
                <a:latin typeface="Courier New"/>
                <a:ea typeface="Courier New"/>
                <a:cs typeface="Courier New"/>
                <a:sym typeface="Courier New"/>
              </a:rPr>
              <a:t>'dense_9'</a:t>
            </a:r>
            <a:br>
              <a:rPr b="1" lang="en" sz="1450">
                <a:solidFill>
                  <a:srgbClr val="0000FF"/>
                </a:solidFill>
                <a:highlight>
                  <a:srgbClr val="FFFFFF"/>
                </a:highlight>
                <a:latin typeface="Courier New"/>
                <a:ea typeface="Courier New"/>
                <a:cs typeface="Courier New"/>
                <a:sym typeface="Courier New"/>
              </a:rPr>
            </a:br>
            <a:br>
              <a:rPr b="1" lang="en" sz="1450">
                <a:solidFill>
                  <a:srgbClr val="0000FF"/>
                </a:solidFill>
                <a:highlight>
                  <a:srgbClr val="FFFFFF"/>
                </a:highlight>
                <a:latin typeface="Courier New"/>
                <a:ea typeface="Courier New"/>
                <a:cs typeface="Courier New"/>
                <a:sym typeface="Courier New"/>
              </a:rPr>
            </a:br>
            <a:br>
              <a:rPr b="1" lang="en" sz="1450">
                <a:solidFill>
                  <a:srgbClr val="0000FF"/>
                </a:solidFill>
                <a:highlight>
                  <a:srgbClr val="FFFFFF"/>
                </a:highlight>
                <a:latin typeface="Courier New"/>
                <a:ea typeface="Courier New"/>
                <a:cs typeface="Courier New"/>
                <a:sym typeface="Courier New"/>
              </a:rPr>
            </a:br>
            <a:endParaRPr b="1" sz="145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800">
                <a:highlight>
                  <a:srgbClr val="FFFFFF"/>
                </a:highlight>
                <a:latin typeface="Courier New"/>
                <a:ea typeface="Courier New"/>
                <a:cs typeface="Courier New"/>
                <a:sym typeface="Courier New"/>
              </a:rPr>
              <a:t>model.get_layer("dense_9")</a:t>
            </a:r>
            <a:br>
              <a:rPr b="1" lang="en" sz="1450">
                <a:solidFill>
                  <a:srgbClr val="0000FF"/>
                </a:solidFill>
                <a:highlight>
                  <a:srgbClr val="FFFFFF"/>
                </a:highlight>
                <a:latin typeface="Courier New"/>
                <a:ea typeface="Courier New"/>
                <a:cs typeface="Courier New"/>
                <a:sym typeface="Courier New"/>
              </a:rPr>
            </a:br>
            <a:r>
              <a:rPr b="1" lang="en">
                <a:solidFill>
                  <a:srgbClr val="0000FF"/>
                </a:solidFill>
                <a:highlight>
                  <a:srgbClr val="FFFFFF"/>
                </a:highlight>
                <a:latin typeface="Courier New"/>
                <a:ea typeface="Courier New"/>
                <a:cs typeface="Courier New"/>
                <a:sym typeface="Courier New"/>
              </a:rPr>
              <a:t>&lt;tensorflow.python.keras.layers.core.Dense at 0x7fd0e74c9860&gt;</a:t>
            </a:r>
            <a:endParaRPr b="1">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Accessing Weights and Biases</a:t>
            </a:r>
            <a:endParaRPr b="1" sz="2400">
              <a:solidFill>
                <a:srgbClr val="980000"/>
              </a:solidFill>
            </a:endParaRPr>
          </a:p>
        </p:txBody>
      </p:sp>
      <p:sp>
        <p:nvSpPr>
          <p:cNvPr id="311" name="Google Shape;311;p53"/>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Source Code Pro"/>
                <a:ea typeface="Source Code Pro"/>
                <a:cs typeface="Source Code Pro"/>
                <a:sym typeface="Source Code Pro"/>
              </a:rPr>
              <a:t>weights, biases = model.layers[1].get_weights()</a:t>
            </a:r>
            <a:br>
              <a:rPr b="1" lang="en" sz="1800">
                <a:latin typeface="Courier New"/>
                <a:ea typeface="Courier New"/>
                <a:cs typeface="Courier New"/>
                <a:sym typeface="Courier New"/>
              </a:rPr>
            </a:br>
            <a:br>
              <a:rPr b="1" lang="en" sz="1450">
                <a:solidFill>
                  <a:srgbClr val="0000FF"/>
                </a:solidFill>
                <a:highlight>
                  <a:srgbClr val="FFFFFF"/>
                </a:highlight>
                <a:latin typeface="Source Code Pro"/>
                <a:ea typeface="Source Code Pro"/>
                <a:cs typeface="Source Code Pro"/>
                <a:sym typeface="Source Code Pro"/>
              </a:rPr>
            </a:br>
            <a:br>
              <a:rPr b="1" lang="en" sz="1450">
                <a:solidFill>
                  <a:srgbClr val="0000FF"/>
                </a:solidFill>
                <a:highlight>
                  <a:srgbClr val="FFFFFF"/>
                </a:highlight>
                <a:latin typeface="Source Code Pro"/>
                <a:ea typeface="Source Code Pro"/>
                <a:cs typeface="Source Code Pro"/>
                <a:sym typeface="Source Code Pro"/>
              </a:rPr>
            </a:br>
            <a:r>
              <a:rPr b="1" lang="en" sz="1800">
                <a:highlight>
                  <a:srgbClr val="FFFFFF"/>
                </a:highlight>
                <a:latin typeface="Source Code Pro"/>
                <a:ea typeface="Source Code Pro"/>
                <a:cs typeface="Source Code Pro"/>
                <a:sym typeface="Source Code Pro"/>
              </a:rPr>
              <a:t>weights</a:t>
            </a:r>
            <a:endParaRPr b="1" sz="1800">
              <a:highlight>
                <a:srgbClr val="FFFFFF"/>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a:solidFill>
                  <a:srgbClr val="0000FF"/>
                </a:solidFill>
                <a:highlight>
                  <a:srgbClr val="FFFFFF"/>
                </a:highlight>
                <a:latin typeface="Source Code Pro"/>
                <a:ea typeface="Source Code Pro"/>
                <a:cs typeface="Source Code Pro"/>
                <a:sym typeface="Source Code Pro"/>
              </a:rPr>
              <a:t>'dense_9'</a:t>
            </a:r>
            <a:br>
              <a:rPr b="1" lang="en" sz="1450">
                <a:solidFill>
                  <a:srgbClr val="0000FF"/>
                </a:solidFill>
                <a:highlight>
                  <a:srgbClr val="FFFFFF"/>
                </a:highlight>
                <a:latin typeface="Source Code Pro"/>
                <a:ea typeface="Source Code Pro"/>
                <a:cs typeface="Source Code Pro"/>
                <a:sym typeface="Source Code Pro"/>
              </a:rPr>
            </a:br>
            <a:endParaRPr b="1" sz="1450">
              <a:solidFill>
                <a:srgbClr val="0000FF"/>
              </a:solidFill>
              <a:highlight>
                <a:srgbClr val="FFFFFF"/>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br>
              <a:rPr b="1" lang="en" sz="1800">
                <a:highlight>
                  <a:srgbClr val="FFFFFF"/>
                </a:highlight>
                <a:latin typeface="Source Code Pro"/>
                <a:ea typeface="Source Code Pro"/>
                <a:cs typeface="Source Code Pro"/>
                <a:sym typeface="Source Code Pro"/>
              </a:rPr>
            </a:br>
            <a:r>
              <a:rPr b="1" lang="en" sz="1800">
                <a:highlight>
                  <a:srgbClr val="FFFFFF"/>
                </a:highlight>
                <a:latin typeface="Source Code Pro"/>
                <a:ea typeface="Source Code Pro"/>
                <a:cs typeface="Source Code Pro"/>
                <a:sym typeface="Source Code Pro"/>
              </a:rPr>
              <a:t>model.get_layer("dense_9")</a:t>
            </a:r>
            <a:br>
              <a:rPr b="1" lang="en" sz="1450">
                <a:solidFill>
                  <a:srgbClr val="0000FF"/>
                </a:solidFill>
                <a:highlight>
                  <a:srgbClr val="FFFFFF"/>
                </a:highlight>
                <a:latin typeface="Source Code Pro"/>
                <a:ea typeface="Source Code Pro"/>
                <a:cs typeface="Source Code Pro"/>
                <a:sym typeface="Source Code Pro"/>
              </a:rPr>
            </a:br>
            <a:r>
              <a:rPr b="1" lang="en">
                <a:solidFill>
                  <a:srgbClr val="0000FF"/>
                </a:solidFill>
                <a:highlight>
                  <a:srgbClr val="FFFFFF"/>
                </a:highlight>
                <a:latin typeface="Source Code Pro"/>
                <a:ea typeface="Source Code Pro"/>
                <a:cs typeface="Source Code Pro"/>
                <a:sym typeface="Source Code Pro"/>
              </a:rPr>
              <a:t>&lt;tensorflow.python.keras.layers.core.Dense at 0x7fd0e74c9860&gt;</a:t>
            </a:r>
            <a:br>
              <a:rPr b="1" lang="en">
                <a:solidFill>
                  <a:srgbClr val="0000FF"/>
                </a:solidFill>
                <a:highlight>
                  <a:srgbClr val="FFFFFF"/>
                </a:highlight>
                <a:latin typeface="Source Code Pro"/>
                <a:ea typeface="Source Code Pro"/>
                <a:cs typeface="Source Code Pro"/>
                <a:sym typeface="Source Code Pro"/>
              </a:rPr>
            </a:br>
            <a:br>
              <a:rPr b="1" lang="en">
                <a:solidFill>
                  <a:srgbClr val="0000FF"/>
                </a:solidFill>
                <a:highlight>
                  <a:srgbClr val="FFFFFF"/>
                </a:highlight>
                <a:latin typeface="Source Code Pro"/>
                <a:ea typeface="Source Code Pro"/>
                <a:cs typeface="Source Code Pro"/>
                <a:sym typeface="Source Code Pro"/>
              </a:rPr>
            </a:br>
            <a:endParaRPr b="1">
              <a:solidFill>
                <a:srgbClr val="0000FF"/>
              </a:solidFill>
              <a:highlight>
                <a:srgbClr val="FFFFFF"/>
              </a:highlight>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Initializers</a:t>
            </a:r>
            <a:endParaRPr b="1" sz="2400">
              <a:solidFill>
                <a:srgbClr val="980000"/>
              </a:solidFill>
            </a:endParaRPr>
          </a:p>
        </p:txBody>
      </p:sp>
      <p:sp>
        <p:nvSpPr>
          <p:cNvPr id="317" name="Google Shape;317;p54"/>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Notice that the Dense layer initialized the connection </a:t>
            </a:r>
            <a:r>
              <a:rPr b="1" lang="en" sz="1800">
                <a:solidFill>
                  <a:srgbClr val="0000FF"/>
                </a:solidFill>
              </a:rPr>
              <a:t>weights randomly</a:t>
            </a:r>
            <a:r>
              <a:rPr lang="en" sz="1800"/>
              <a:t> and the </a:t>
            </a:r>
            <a:r>
              <a:rPr b="1" lang="en" sz="1800">
                <a:solidFill>
                  <a:srgbClr val="0000FF"/>
                </a:solidFill>
              </a:rPr>
              <a:t>biases</a:t>
            </a:r>
            <a:r>
              <a:rPr lang="en" sz="1800"/>
              <a:t> were initialized to </a:t>
            </a:r>
            <a:r>
              <a:rPr b="1" lang="en" sz="1800">
                <a:solidFill>
                  <a:srgbClr val="0000FF"/>
                </a:solidFill>
              </a:rPr>
              <a:t>zeros</a:t>
            </a:r>
            <a:r>
              <a:rPr lang="en" sz="1800"/>
              <a:t>, which is fine. </a:t>
            </a:r>
            <a:br>
              <a:rPr lang="en" sz="1800"/>
            </a:br>
            <a:endParaRPr sz="1800"/>
          </a:p>
          <a:p>
            <a:pPr indent="-342900" lvl="0" marL="457200" marR="0" rtl="0" algn="l">
              <a:lnSpc>
                <a:spcPct val="100000"/>
              </a:lnSpc>
              <a:spcBef>
                <a:spcPts val="0"/>
              </a:spcBef>
              <a:spcAft>
                <a:spcPts val="0"/>
              </a:spcAft>
              <a:buSzPts val="1800"/>
              <a:buChar char="●"/>
            </a:pPr>
            <a:r>
              <a:rPr lang="en" sz="1800"/>
              <a:t>If you ever want to use a different initialization method, you can set </a:t>
            </a:r>
            <a:r>
              <a:rPr b="1" lang="en" sz="1800">
                <a:solidFill>
                  <a:srgbClr val="0000FF"/>
                </a:solidFill>
                <a:latin typeface="Source Code Pro"/>
                <a:ea typeface="Source Code Pro"/>
                <a:cs typeface="Source Code Pro"/>
                <a:sym typeface="Source Code Pro"/>
              </a:rPr>
              <a:t>kernel_initializer</a:t>
            </a:r>
            <a:r>
              <a:rPr lang="en" sz="1800"/>
              <a:t> (kernel is another name for the matrix of connection weights) or </a:t>
            </a:r>
            <a:r>
              <a:rPr b="1" lang="en" sz="1800">
                <a:solidFill>
                  <a:srgbClr val="0000FF"/>
                </a:solidFill>
                <a:latin typeface="Source Code Pro"/>
                <a:ea typeface="Source Code Pro"/>
                <a:cs typeface="Source Code Pro"/>
                <a:sym typeface="Source Code Pro"/>
              </a:rPr>
              <a:t>bias_initializer</a:t>
            </a:r>
            <a:r>
              <a:rPr lang="en" sz="1800"/>
              <a:t> when creating the layer. </a:t>
            </a:r>
            <a:br>
              <a:rPr lang="en" sz="1800"/>
            </a:br>
            <a:endParaRPr sz="1800"/>
          </a:p>
          <a:p>
            <a:pPr indent="-342900" lvl="0" marL="457200" marR="0" rtl="0" algn="l">
              <a:lnSpc>
                <a:spcPct val="100000"/>
              </a:lnSpc>
              <a:spcBef>
                <a:spcPts val="0"/>
              </a:spcBef>
              <a:spcAft>
                <a:spcPts val="0"/>
              </a:spcAft>
              <a:buSzPts val="1800"/>
              <a:buChar char="●"/>
            </a:pPr>
            <a:r>
              <a:rPr lang="en" sz="1800"/>
              <a:t>For the full list, see </a:t>
            </a:r>
            <a:r>
              <a:rPr lang="en" sz="1800" u="sng">
                <a:solidFill>
                  <a:schemeClr val="hlink"/>
                </a:solidFill>
                <a:hlinkClick r:id="rId3"/>
              </a:rPr>
              <a:t>https://keras.io/initializers/</a:t>
            </a:r>
            <a:r>
              <a:rPr lang="en" sz="1800"/>
              <a:t>.</a:t>
            </a:r>
            <a:endParaRPr>
              <a:solidFill>
                <a:srgbClr val="0000FF"/>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Probobalistic Losses</a:t>
            </a:r>
            <a:endParaRPr b="1" sz="2400">
              <a:solidFill>
                <a:srgbClr val="980000"/>
              </a:solidFill>
            </a:endParaRPr>
          </a:p>
        </p:txBody>
      </p:sp>
      <p:sp>
        <p:nvSpPr>
          <p:cNvPr id="323" name="Google Shape;323;p55"/>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b="1" lang="en" sz="1800"/>
              <a:t>BinaryCrossentropy</a:t>
            </a:r>
            <a:br>
              <a:rPr b="1" lang="en" sz="1800"/>
            </a:br>
            <a:endParaRPr b="1" sz="1800"/>
          </a:p>
          <a:p>
            <a:pPr indent="-342900" lvl="1" marL="914400" marR="0" rtl="0" algn="l">
              <a:lnSpc>
                <a:spcPct val="100000"/>
              </a:lnSpc>
              <a:spcBef>
                <a:spcPts val="0"/>
              </a:spcBef>
              <a:spcAft>
                <a:spcPts val="0"/>
              </a:spcAft>
              <a:buSzPts val="1800"/>
              <a:buChar char="○"/>
            </a:pPr>
            <a:r>
              <a:rPr lang="en" sz="1800"/>
              <a:t>It can be used when there are only 2 classes (0 and 1)</a:t>
            </a:r>
            <a:endParaRPr sz="1800"/>
          </a:p>
          <a:p>
            <a:pPr indent="0" lvl="0" marL="0" marR="0" rtl="0" algn="l">
              <a:lnSpc>
                <a:spcPct val="100000"/>
              </a:lnSpc>
              <a:spcBef>
                <a:spcPts val="0"/>
              </a:spcBef>
              <a:spcAft>
                <a:spcPts val="0"/>
              </a:spcAft>
              <a:buNone/>
            </a:pPr>
            <a:br>
              <a:rPr lang="en" sz="1800"/>
            </a:br>
            <a:br>
              <a:rPr lang="en" sz="1800"/>
            </a:br>
            <a:r>
              <a:rPr b="1" lang="en" sz="1800">
                <a:solidFill>
                  <a:srgbClr val="0000FF"/>
                </a:solidFill>
                <a:latin typeface="Source Code Pro"/>
                <a:ea typeface="Source Code Pro"/>
                <a:cs typeface="Source Code Pro"/>
                <a:sym typeface="Source Code Pro"/>
              </a:rPr>
              <a:t>y_true = [[0, 1], [1, 0]] </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y_pred = [[0, 1], [0.52, 0.48]]</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 = keras.losses.BinaryCrossentropy()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m(y_true, y_pred).numpy()</a:t>
            </a:r>
            <a:endParaRPr b="1" sz="1800">
              <a:solidFill>
                <a:srgbClr val="0000FF"/>
              </a:solidFill>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Probobalistic </a:t>
            </a:r>
            <a:r>
              <a:rPr b="1" lang="en" sz="2400">
                <a:solidFill>
                  <a:srgbClr val="980000"/>
                </a:solidFill>
              </a:rPr>
              <a:t>Losses</a:t>
            </a:r>
            <a:endParaRPr b="1" sz="2400">
              <a:solidFill>
                <a:srgbClr val="980000"/>
              </a:solidFill>
            </a:endParaRPr>
          </a:p>
        </p:txBody>
      </p:sp>
      <p:sp>
        <p:nvSpPr>
          <p:cNvPr id="329" name="Google Shape;329;p56"/>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b="1" lang="en" sz="1800"/>
              <a:t>Categorical</a:t>
            </a:r>
            <a:r>
              <a:rPr b="1" lang="en" sz="1800"/>
              <a:t>Crossentropy</a:t>
            </a:r>
            <a:br>
              <a:rPr b="1" lang="en" sz="1800"/>
            </a:br>
            <a:endParaRPr b="1" sz="1800"/>
          </a:p>
          <a:p>
            <a:pPr indent="-342900" lvl="1" marL="914400" marR="0" rtl="0" algn="l">
              <a:lnSpc>
                <a:spcPct val="100000"/>
              </a:lnSpc>
              <a:spcBef>
                <a:spcPts val="0"/>
              </a:spcBef>
              <a:spcAft>
                <a:spcPts val="0"/>
              </a:spcAft>
              <a:buSzPts val="1800"/>
              <a:buChar char="○"/>
            </a:pPr>
            <a:r>
              <a:rPr lang="en" sz="1800"/>
              <a:t>To be used when there are multiple label classes (2 or more). Here we assume that labels are given as a one_hot representation. eg., When labels values are [2, 0, 1], y_true = [[0, 0, 1], [1, 0, 0], [0, 1, 0]].</a:t>
            </a:r>
            <a:endParaRPr sz="1800"/>
          </a:p>
          <a:p>
            <a:pPr indent="0" lvl="0" marL="0" marR="0" rtl="0" algn="l">
              <a:lnSpc>
                <a:spcPct val="100000"/>
              </a:lnSpc>
              <a:spcBef>
                <a:spcPts val="0"/>
              </a:spcBef>
              <a:spcAft>
                <a:spcPts val="0"/>
              </a:spcAft>
              <a:buNone/>
            </a:pPr>
            <a:br>
              <a:rPr lang="en" sz="1800"/>
            </a:br>
            <a:br>
              <a:rPr lang="en" sz="1800"/>
            </a:br>
            <a:r>
              <a:rPr b="1" lang="en" sz="1800">
                <a:solidFill>
                  <a:srgbClr val="0000FF"/>
                </a:solidFill>
                <a:latin typeface="Source Code Pro"/>
                <a:ea typeface="Source Code Pro"/>
                <a:cs typeface="Source Code Pro"/>
                <a:sym typeface="Source Code Pro"/>
              </a:rPr>
              <a:t>y_true = [[1, 0, 0], [1, 0, 0]]</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y_pred = [[1, 0, 0], [0.52, 0.47, 0.01]]</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 = keras.losses.CategoricalCrossentropy()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m(y_true, y_pred).numpy()</a:t>
            </a:r>
            <a:endParaRPr b="1" sz="1800">
              <a:solidFill>
                <a:srgbClr val="0000FF"/>
              </a:solidFill>
              <a:latin typeface="Source Code Pro"/>
              <a:ea typeface="Source Code Pro"/>
              <a:cs typeface="Source Code Pro"/>
              <a:sym typeface="Source Code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Probobalistic </a:t>
            </a:r>
            <a:r>
              <a:rPr b="1" lang="en" sz="2400">
                <a:solidFill>
                  <a:srgbClr val="980000"/>
                </a:solidFill>
              </a:rPr>
              <a:t>Losses</a:t>
            </a:r>
            <a:endParaRPr b="1" sz="2400">
              <a:solidFill>
                <a:srgbClr val="980000"/>
              </a:solidFill>
            </a:endParaRPr>
          </a:p>
        </p:txBody>
      </p:sp>
      <p:sp>
        <p:nvSpPr>
          <p:cNvPr id="335" name="Google Shape;335;p57"/>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b="1" lang="en" sz="1800"/>
              <a:t>Sparse</a:t>
            </a:r>
            <a:r>
              <a:rPr b="1" lang="en" sz="1800"/>
              <a:t>CategoricalCrossentropy</a:t>
            </a:r>
            <a:br>
              <a:rPr b="1" lang="en" sz="1800"/>
            </a:br>
            <a:endParaRPr b="1" sz="1800"/>
          </a:p>
          <a:p>
            <a:pPr indent="-342900" lvl="1" marL="914400" marR="0" rtl="0" algn="l">
              <a:lnSpc>
                <a:spcPct val="100000"/>
              </a:lnSpc>
              <a:spcBef>
                <a:spcPts val="0"/>
              </a:spcBef>
              <a:spcAft>
                <a:spcPts val="0"/>
              </a:spcAft>
              <a:buSzPts val="1800"/>
              <a:buChar char="○"/>
            </a:pPr>
            <a:r>
              <a:rPr lang="en" sz="1800"/>
              <a:t>To be used when there are two or more label classes. </a:t>
            </a:r>
            <a:r>
              <a:rPr lang="en" sz="1800" u="sng"/>
              <a:t>We expect labels to be provided as integers</a:t>
            </a:r>
            <a:r>
              <a:rPr lang="en" sz="1800"/>
              <a:t>. If you want to provide labels using one-hot representation, please use </a:t>
            </a:r>
            <a:r>
              <a:rPr b="1" lang="en" sz="1800">
                <a:solidFill>
                  <a:srgbClr val="0000FF"/>
                </a:solidFill>
              </a:rPr>
              <a:t>CategoricalCrossentropy</a:t>
            </a:r>
            <a:r>
              <a:rPr lang="en" sz="1800"/>
              <a:t> metric.</a:t>
            </a:r>
            <a:endParaRPr sz="1800"/>
          </a:p>
          <a:p>
            <a:pPr indent="0" lvl="0" marL="0" marR="0" rtl="0" algn="l">
              <a:lnSpc>
                <a:spcPct val="100000"/>
              </a:lnSpc>
              <a:spcBef>
                <a:spcPts val="0"/>
              </a:spcBef>
              <a:spcAft>
                <a:spcPts val="0"/>
              </a:spcAft>
              <a:buNone/>
            </a:pPr>
            <a:br>
              <a:rPr lang="en" sz="1800"/>
            </a:br>
            <a:r>
              <a:rPr b="1" lang="en" sz="1800">
                <a:solidFill>
                  <a:srgbClr val="0000FF"/>
                </a:solidFill>
                <a:latin typeface="Source Code Pro"/>
                <a:ea typeface="Source Code Pro"/>
                <a:cs typeface="Source Code Pro"/>
                <a:sym typeface="Source Code Pro"/>
              </a:rPr>
              <a:t>y_true = [0, 2, 1]</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y_pred = [[1, 0, 0], [0.52, 0.47, 0.01], [0.1, 0.2, 0.7]]</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 = keras.metrics.SparseCategoricalCrossentropy()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np.set_printoptions(suppress=True)</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m(y_true, y_pred).numpy()</a:t>
            </a:r>
            <a:br>
              <a:rPr b="1" lang="en" sz="1800">
                <a:solidFill>
                  <a:srgbClr val="0000FF"/>
                </a:solidFill>
                <a:latin typeface="Source Code Pro"/>
                <a:ea typeface="Source Code Pro"/>
                <a:cs typeface="Source Code Pro"/>
                <a:sym typeface="Source Code Pro"/>
              </a:rPr>
            </a:br>
            <a:br>
              <a:rPr b="1" lang="en" sz="1800">
                <a:solidFill>
                  <a:srgbClr val="0000FF"/>
                </a:solidFill>
                <a:latin typeface="Source Code Pro"/>
                <a:ea typeface="Source Code Pro"/>
                <a:cs typeface="Source Code Pro"/>
                <a:sym typeface="Source Code Pro"/>
              </a:rPr>
            </a:br>
            <a:r>
              <a:rPr lang="en" sz="1800"/>
              <a:t>For more information, visit </a:t>
            </a:r>
            <a:r>
              <a:rPr lang="en" sz="1800" u="sng">
                <a:solidFill>
                  <a:schemeClr val="hlink"/>
                </a:solidFill>
                <a:hlinkClick r:id="rId3"/>
              </a:rPr>
              <a:t>https://keras.io/api/losses/</a:t>
            </a:r>
            <a:r>
              <a:rPr lang="en" sz="1800"/>
              <a:t> and </a:t>
            </a:r>
            <a:r>
              <a:rPr lang="en" sz="1800" u="sng">
                <a:solidFill>
                  <a:schemeClr val="hlink"/>
                </a:solidFill>
                <a:hlinkClick r:id="rId4"/>
              </a:rPr>
              <a:t>https://keras.io/api/losses/probabilistic_losses/</a:t>
            </a:r>
            <a:r>
              <a:rPr lang="en" sz="1800"/>
              <a:t>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Biological Neural Network (Multiple Layers)</a:t>
            </a:r>
            <a:endParaRPr b="1" sz="2400">
              <a:solidFill>
                <a:srgbClr val="980000"/>
              </a:solidFill>
            </a:endParaRPr>
          </a:p>
        </p:txBody>
      </p:sp>
      <p:sp>
        <p:nvSpPr>
          <p:cNvPr id="107" name="Google Shape;107;p22"/>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108" name="Google Shape;108;p22"/>
          <p:cNvPicPr preferRelativeResize="0"/>
          <p:nvPr/>
        </p:nvPicPr>
        <p:blipFill>
          <a:blip r:embed="rId3">
            <a:alphaModFix/>
          </a:blip>
          <a:stretch>
            <a:fillRect/>
          </a:stretch>
        </p:blipFill>
        <p:spPr>
          <a:xfrm>
            <a:off x="101350" y="1421849"/>
            <a:ext cx="7662974" cy="24710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Probobalistic Losses</a:t>
            </a:r>
            <a:endParaRPr b="1" sz="2400">
              <a:solidFill>
                <a:srgbClr val="980000"/>
              </a:solidFill>
            </a:endParaRPr>
          </a:p>
        </p:txBody>
      </p:sp>
      <p:sp>
        <p:nvSpPr>
          <p:cNvPr id="341" name="Google Shape;341;p58"/>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If you want to convert sparse labels (i.e., class indices) to one-hot vector labels, use the </a:t>
            </a:r>
            <a:r>
              <a:rPr b="1" lang="en" sz="1800">
                <a:solidFill>
                  <a:srgbClr val="0000FF"/>
                </a:solidFill>
                <a:latin typeface="Source Code Pro"/>
                <a:ea typeface="Source Code Pro"/>
                <a:cs typeface="Source Code Pro"/>
                <a:sym typeface="Source Code Pro"/>
              </a:rPr>
              <a:t>keras.utils.to_categorical()</a:t>
            </a:r>
            <a:r>
              <a:rPr lang="en" sz="1800"/>
              <a:t> function.</a:t>
            </a:r>
            <a:br>
              <a:rPr lang="en" sz="1800"/>
            </a:br>
            <a:br>
              <a:rPr lang="en" sz="1800"/>
            </a:br>
            <a:br>
              <a:rPr lang="en" sz="1800"/>
            </a:br>
            <a:r>
              <a:rPr b="1" lang="en" sz="1800">
                <a:solidFill>
                  <a:srgbClr val="0000FF"/>
                </a:solidFill>
                <a:latin typeface="Source Code Pro"/>
                <a:ea typeface="Source Code Pro"/>
                <a:cs typeface="Source Code Pro"/>
                <a:sym typeface="Source Code Pro"/>
              </a:rPr>
              <a:t>keras.utils.to_categorical([0, 2, 1]) </a:t>
            </a:r>
            <a:r>
              <a:rPr lang="en" sz="1800"/>
              <a:t>returns</a:t>
            </a:r>
            <a:br>
              <a:rPr b="1" lang="en" sz="1800">
                <a:solidFill>
                  <a:srgbClr val="0000FF"/>
                </a:solidFill>
                <a:latin typeface="Source Code Pro"/>
                <a:ea typeface="Source Code Pro"/>
                <a:cs typeface="Source Code Pro"/>
                <a:sym typeface="Source Code Pro"/>
              </a:rPr>
            </a:br>
            <a:br>
              <a:rPr b="1" lang="en" sz="1800">
                <a:solidFill>
                  <a:srgbClr val="0000FF"/>
                </a:solidFill>
                <a:latin typeface="Source Code Pro"/>
                <a:ea typeface="Source Code Pro"/>
                <a:cs typeface="Source Code Pro"/>
                <a:sym typeface="Source Code Pro"/>
              </a:rPr>
            </a:br>
            <a:r>
              <a:rPr b="1" lang="en" sz="1800">
                <a:solidFill>
                  <a:srgbClr val="980000"/>
                </a:solidFill>
                <a:latin typeface="Source Code Pro"/>
                <a:ea typeface="Source Code Pro"/>
                <a:cs typeface="Source Code Pro"/>
                <a:sym typeface="Source Code Pro"/>
              </a:rPr>
              <a:t>array([[1., 0., 0.],</a:t>
            </a:r>
            <a:endParaRPr b="1" sz="1800">
              <a:solidFill>
                <a:srgbClr val="98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980000"/>
                </a:solidFill>
                <a:latin typeface="Source Code Pro"/>
                <a:ea typeface="Source Code Pro"/>
                <a:cs typeface="Source Code Pro"/>
                <a:sym typeface="Source Code Pro"/>
              </a:rPr>
              <a:t>       [0., 0., 1.],</a:t>
            </a:r>
            <a:endParaRPr b="1" sz="1800">
              <a:solidFill>
                <a:srgbClr val="98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980000"/>
                </a:solidFill>
                <a:latin typeface="Source Code Pro"/>
                <a:ea typeface="Source Code Pro"/>
                <a:cs typeface="Source Code Pro"/>
                <a:sym typeface="Source Code Pro"/>
              </a:rPr>
              <a:t>       [0., 1., 0.]], dtype=float32)</a:t>
            </a:r>
            <a:endParaRPr b="1" sz="1800">
              <a:solidFill>
                <a:srgbClr val="980000"/>
              </a:solidFill>
              <a:latin typeface="Source Code Pro"/>
              <a:ea typeface="Source Code Pro"/>
              <a:cs typeface="Source Code Pro"/>
              <a:sym typeface="Source Code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Compiling Model</a:t>
            </a:r>
            <a:endParaRPr b="1" sz="2400">
              <a:solidFill>
                <a:srgbClr val="980000"/>
              </a:solidFill>
            </a:endParaRPr>
          </a:p>
        </p:txBody>
      </p:sp>
      <p:sp>
        <p:nvSpPr>
          <p:cNvPr id="347" name="Google Shape;347;p59"/>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800"/>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model.compile(optimizer=keras.optimizers.SGD(),</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           loss=keras.losses.sparse_categorical_crossentropy,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   </a:t>
            </a:r>
            <a:r>
              <a:rPr b="1" lang="en" sz="1800">
                <a:solidFill>
                  <a:srgbClr val="0000FF"/>
                </a:solidFill>
                <a:latin typeface="Source Code Pro"/>
                <a:ea typeface="Source Code Pro"/>
                <a:cs typeface="Source Code Pro"/>
                <a:sym typeface="Source Code Pro"/>
              </a:rPr>
              <a:t>        </a:t>
            </a:r>
            <a:r>
              <a:rPr b="1" lang="en" sz="1800">
                <a:solidFill>
                  <a:srgbClr val="0000FF"/>
                </a:solidFill>
                <a:latin typeface="Source Code Pro"/>
                <a:ea typeface="Source Code Pro"/>
                <a:cs typeface="Source Code Pro"/>
                <a:sym typeface="Source Code Pro"/>
              </a:rPr>
              <a:t>metrics=keras.metrics.sparse_categorical_accuracy)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br>
              <a:rPr b="1" lang="en" sz="1800"/>
            </a:br>
            <a:endParaRPr b="1" sz="1800"/>
          </a:p>
          <a:p>
            <a:pPr indent="0" lvl="0" marL="0" marR="0" rtl="0" algn="l">
              <a:lnSpc>
                <a:spcPct val="100000"/>
              </a:lnSpc>
              <a:spcBef>
                <a:spcPts val="0"/>
              </a:spcBef>
              <a:spcAft>
                <a:spcPts val="0"/>
              </a:spcAft>
              <a:buNone/>
            </a:pPr>
            <a:r>
              <a:rPr lang="en" sz="1800"/>
              <a:t>o</a:t>
            </a:r>
            <a:r>
              <a:rPr lang="en" sz="1800"/>
              <a:t>r</a:t>
            </a:r>
            <a:endParaRPr sz="1800"/>
          </a:p>
          <a:p>
            <a:pPr indent="0" lvl="0" marL="0" marR="0" rtl="0" algn="l">
              <a:lnSpc>
                <a:spcPct val="100000"/>
              </a:lnSpc>
              <a:spcBef>
                <a:spcPts val="0"/>
              </a:spcBef>
              <a:spcAft>
                <a:spcPts val="0"/>
              </a:spcAft>
              <a:buNone/>
            </a:pPr>
            <a:br>
              <a:rPr lang="en" sz="1800"/>
            </a:br>
            <a:endParaRPr sz="1800"/>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model.compile(optimizer="sgd",</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              loss="sparse_categorical_crossentropy",</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              metrics="sparse_categorical_accuracy")</a:t>
            </a:r>
            <a:endParaRPr b="1" sz="1800">
              <a:solidFill>
                <a:srgbClr val="0000FF"/>
              </a:solidFill>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Training Model</a:t>
            </a:r>
            <a:endParaRPr b="1" sz="2400">
              <a:solidFill>
                <a:srgbClr val="980000"/>
              </a:solidFill>
            </a:endParaRPr>
          </a:p>
        </p:txBody>
      </p:sp>
      <p:sp>
        <p:nvSpPr>
          <p:cNvPr id="353" name="Google Shape;353;p60"/>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history = model.fit(X_train, y_train, </a:t>
            </a:r>
            <a:br>
              <a:rPr b="1" lang="en" sz="1800">
                <a:solidFill>
                  <a:srgbClr val="0000FF"/>
                </a:solidFill>
                <a:latin typeface="Source Code Pro"/>
                <a:ea typeface="Source Code Pro"/>
                <a:cs typeface="Source Code Pro"/>
                <a:sym typeface="Source Code Pro"/>
              </a:rPr>
            </a:br>
            <a:r>
              <a:rPr b="1" lang="en" sz="1800">
                <a:solidFill>
                  <a:srgbClr val="0000FF"/>
                </a:solidFill>
                <a:latin typeface="Source Code Pro"/>
                <a:ea typeface="Source Code Pro"/>
                <a:cs typeface="Source Code Pro"/>
                <a:sym typeface="Source Code Pro"/>
              </a:rPr>
              <a:t>						validation_data=(X_val, y_val),</a:t>
            </a:r>
            <a:br>
              <a:rPr b="1" lang="en" sz="1800">
                <a:solidFill>
                  <a:srgbClr val="0000FF"/>
                </a:solidFill>
                <a:latin typeface="Source Code Pro"/>
                <a:ea typeface="Source Code Pro"/>
                <a:cs typeface="Source Code Pro"/>
                <a:sym typeface="Source Code Pro"/>
              </a:rPr>
            </a:br>
            <a:r>
              <a:rPr b="1" lang="en" sz="1800">
                <a:solidFill>
                  <a:srgbClr val="0000FF"/>
                </a:solidFill>
                <a:latin typeface="Source Code Pro"/>
                <a:ea typeface="Source Code Pro"/>
                <a:cs typeface="Source Code Pro"/>
                <a:sym typeface="Source Code Pro"/>
              </a:rPr>
              <a:t>						epochs=20)</a:t>
            </a:r>
            <a:br>
              <a:rPr b="1" lang="en" sz="1800">
                <a:solidFill>
                  <a:srgbClr val="0000FF"/>
                </a:solidFill>
                <a:latin typeface="Source Code Pro"/>
                <a:ea typeface="Source Code Pro"/>
                <a:cs typeface="Source Code Pro"/>
                <a:sym typeface="Source Code Pro"/>
              </a:rPr>
            </a:br>
            <a:br>
              <a:rPr b="1" lang="en" sz="1800">
                <a:solidFill>
                  <a:srgbClr val="0000FF"/>
                </a:solidFill>
                <a:latin typeface="Source Code Pro"/>
                <a:ea typeface="Source Code Pro"/>
                <a:cs typeface="Source Code Pro"/>
                <a:sym typeface="Source Code Pro"/>
              </a:rPr>
            </a:br>
            <a:r>
              <a:rPr lang="en" sz="1800"/>
              <a:t>Extra features that can be used:</a:t>
            </a:r>
            <a:br>
              <a:rPr lang="en" sz="1800">
                <a:solidFill>
                  <a:srgbClr val="0000FF"/>
                </a:solidFill>
              </a:rPr>
            </a:br>
            <a:endParaRPr sz="1800"/>
          </a:p>
          <a:p>
            <a:pPr indent="-342900" lvl="0" marL="457200" marR="0" rtl="0" algn="l">
              <a:lnSpc>
                <a:spcPct val="100000"/>
              </a:lnSpc>
              <a:spcBef>
                <a:spcPts val="0"/>
              </a:spcBef>
              <a:spcAft>
                <a:spcPts val="0"/>
              </a:spcAft>
              <a:buSzPts val="1800"/>
              <a:buChar char="●"/>
            </a:pPr>
            <a:r>
              <a:rPr b="1" lang="en" sz="1800"/>
              <a:t>validation_split</a:t>
            </a:r>
            <a:r>
              <a:rPr lang="en" sz="1800"/>
              <a:t> → instead of passing a validation set using the validation_data argument, you could set validation_split to the ratio of the training set that you want Keras to use for validation. </a:t>
            </a:r>
            <a:br>
              <a:rPr lang="en" sz="1800"/>
            </a:br>
            <a:endParaRPr sz="1800"/>
          </a:p>
          <a:p>
            <a:pPr indent="-342900" lvl="0" marL="457200" marR="0" rtl="0" algn="l">
              <a:lnSpc>
                <a:spcPct val="100000"/>
              </a:lnSpc>
              <a:spcBef>
                <a:spcPts val="0"/>
              </a:spcBef>
              <a:spcAft>
                <a:spcPts val="0"/>
              </a:spcAft>
              <a:buSzPts val="1800"/>
              <a:buChar char="●"/>
            </a:pPr>
            <a:r>
              <a:rPr b="1" lang="en" sz="1800"/>
              <a:t>c</a:t>
            </a:r>
            <a:r>
              <a:rPr b="1" lang="en" sz="1800"/>
              <a:t>lass_weight → </a:t>
            </a:r>
            <a:r>
              <a:rPr lang="en" sz="1800"/>
              <a:t>to give a larger weight to underrepresented classes and a lower weight to overrepresented classes.</a:t>
            </a:r>
            <a:br>
              <a:rPr lang="en" sz="1800"/>
            </a:br>
            <a:endParaRPr sz="1800"/>
          </a:p>
          <a:p>
            <a:pPr indent="-342900" lvl="0" marL="457200" marR="0" rtl="0" algn="l">
              <a:lnSpc>
                <a:spcPct val="100000"/>
              </a:lnSpc>
              <a:spcBef>
                <a:spcPts val="0"/>
              </a:spcBef>
              <a:spcAft>
                <a:spcPts val="0"/>
              </a:spcAft>
              <a:buSzPts val="1800"/>
              <a:buChar char="●"/>
            </a:pPr>
            <a:r>
              <a:rPr b="1" lang="en" sz="1800"/>
              <a:t>s</a:t>
            </a:r>
            <a:r>
              <a:rPr b="1" lang="en" sz="1800"/>
              <a:t>ample_weight → </a:t>
            </a:r>
            <a:r>
              <a:rPr lang="en" sz="1800"/>
              <a:t>per-instance weights</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Training Model</a:t>
            </a:r>
            <a:endParaRPr b="1" sz="2400">
              <a:solidFill>
                <a:srgbClr val="980000"/>
              </a:solidFill>
            </a:endParaRPr>
          </a:p>
        </p:txBody>
      </p:sp>
      <p:sp>
        <p:nvSpPr>
          <p:cNvPr id="359" name="Google Shape;359;p61"/>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br>
              <a:rPr b="1" lang="en" sz="1800">
                <a:solidFill>
                  <a:srgbClr val="0000FF"/>
                </a:solidFill>
              </a:rPr>
            </a:br>
            <a:r>
              <a:rPr b="1" lang="en" sz="1800">
                <a:solidFill>
                  <a:srgbClr val="0000FF"/>
                </a:solidFill>
              </a:rPr>
              <a:t>f</a:t>
            </a:r>
            <a:r>
              <a:rPr b="1" lang="en" sz="1800">
                <a:solidFill>
                  <a:srgbClr val="0000FF"/>
                </a:solidFill>
              </a:rPr>
              <a:t>it</a:t>
            </a:r>
            <a:r>
              <a:rPr lang="en" sz="1800"/>
              <a:t> method returns an object called </a:t>
            </a:r>
            <a:r>
              <a:rPr b="1" lang="en" sz="1800">
                <a:solidFill>
                  <a:srgbClr val="0000FF"/>
                </a:solidFill>
              </a:rPr>
              <a:t>history</a:t>
            </a:r>
            <a:r>
              <a:rPr lang="en" sz="1800"/>
              <a:t>. It has 3 attributes:</a:t>
            </a:r>
            <a:br>
              <a:rPr lang="en" sz="1800"/>
            </a:br>
            <a:endParaRPr sz="1800"/>
          </a:p>
          <a:p>
            <a:pPr indent="-342900" lvl="0" marL="457200" marR="0" rtl="0" algn="l">
              <a:lnSpc>
                <a:spcPct val="100000"/>
              </a:lnSpc>
              <a:spcBef>
                <a:spcPts val="0"/>
              </a:spcBef>
              <a:spcAft>
                <a:spcPts val="0"/>
              </a:spcAft>
              <a:buSzPts val="1800"/>
              <a:buChar char="●"/>
            </a:pPr>
            <a:r>
              <a:rPr lang="en" sz="1800"/>
              <a:t>p</a:t>
            </a:r>
            <a:r>
              <a:rPr lang="en" sz="1800"/>
              <a:t>arams</a:t>
            </a:r>
            <a:br>
              <a:rPr lang="en" sz="1800"/>
            </a:br>
            <a:endParaRPr sz="1800"/>
          </a:p>
          <a:p>
            <a:pPr indent="-342900" lvl="0" marL="457200" marR="0" rtl="0" algn="l">
              <a:lnSpc>
                <a:spcPct val="100000"/>
              </a:lnSpc>
              <a:spcBef>
                <a:spcPts val="0"/>
              </a:spcBef>
              <a:spcAft>
                <a:spcPts val="0"/>
              </a:spcAft>
              <a:buSzPts val="1800"/>
              <a:buChar char="●"/>
            </a:pPr>
            <a:r>
              <a:rPr lang="en" sz="1800"/>
              <a:t>e</a:t>
            </a:r>
            <a:r>
              <a:rPr lang="en" sz="1800"/>
              <a:t>poch</a:t>
            </a:r>
            <a:br>
              <a:rPr lang="en" sz="1800"/>
            </a:br>
            <a:endParaRPr sz="1800"/>
          </a:p>
          <a:p>
            <a:pPr indent="-342900" lvl="0" marL="457200" marR="0" rtl="0" algn="l">
              <a:lnSpc>
                <a:spcPct val="100000"/>
              </a:lnSpc>
              <a:spcBef>
                <a:spcPts val="0"/>
              </a:spcBef>
              <a:spcAft>
                <a:spcPts val="0"/>
              </a:spcAft>
              <a:buSzPts val="1800"/>
              <a:buChar char="●"/>
            </a:pPr>
            <a:r>
              <a:rPr lang="en" sz="1800"/>
              <a:t>h</a:t>
            </a:r>
            <a:r>
              <a:rPr lang="en" sz="1800"/>
              <a:t>istory → returns a dictionary which can be converted into a pandas DataFrame. This dataframe can be plotted.</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Training Model</a:t>
            </a:r>
            <a:endParaRPr b="1" sz="2400">
              <a:solidFill>
                <a:srgbClr val="980000"/>
              </a:solidFill>
            </a:endParaRPr>
          </a:p>
        </p:txBody>
      </p:sp>
      <p:sp>
        <p:nvSpPr>
          <p:cNvPr id="365" name="Google Shape;365;p62"/>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p>
        </p:txBody>
      </p:sp>
      <p:pic>
        <p:nvPicPr>
          <p:cNvPr id="366" name="Google Shape;366;p62"/>
          <p:cNvPicPr preferRelativeResize="0"/>
          <p:nvPr/>
        </p:nvPicPr>
        <p:blipFill>
          <a:blip r:embed="rId3">
            <a:alphaModFix/>
          </a:blip>
          <a:stretch>
            <a:fillRect/>
          </a:stretch>
        </p:blipFill>
        <p:spPr>
          <a:xfrm>
            <a:off x="1362913" y="892375"/>
            <a:ext cx="6342812" cy="42225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Training Model</a:t>
            </a:r>
            <a:endParaRPr b="1" sz="2400">
              <a:solidFill>
                <a:srgbClr val="980000"/>
              </a:solidFill>
            </a:endParaRPr>
          </a:p>
        </p:txBody>
      </p:sp>
      <p:sp>
        <p:nvSpPr>
          <p:cNvPr id="372" name="Google Shape;372;p63"/>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When plotting the training curve, it should be shifted by half an epoch to the left.</a:t>
            </a:r>
            <a:br>
              <a:rPr lang="en" sz="1800"/>
            </a:br>
            <a:br>
              <a:rPr lang="en" sz="1800"/>
            </a:br>
            <a:endParaRPr sz="1800"/>
          </a:p>
        </p:txBody>
      </p:sp>
      <p:pic>
        <p:nvPicPr>
          <p:cNvPr id="373" name="Google Shape;373;p63"/>
          <p:cNvPicPr preferRelativeResize="0"/>
          <p:nvPr/>
        </p:nvPicPr>
        <p:blipFill>
          <a:blip r:embed="rId3">
            <a:alphaModFix/>
          </a:blip>
          <a:stretch>
            <a:fillRect/>
          </a:stretch>
        </p:blipFill>
        <p:spPr>
          <a:xfrm>
            <a:off x="1706512" y="1360725"/>
            <a:ext cx="5730974" cy="3782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Evaluating Model</a:t>
            </a:r>
            <a:endParaRPr b="1" sz="2400">
              <a:solidFill>
                <a:srgbClr val="980000"/>
              </a:solidFill>
            </a:endParaRPr>
          </a:p>
        </p:txBody>
      </p:sp>
      <p:sp>
        <p:nvSpPr>
          <p:cNvPr id="379" name="Google Shape;379;p64"/>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model.evaluate(X_test, y_test)</a:t>
            </a:r>
            <a:br>
              <a:rPr b="1" lang="en" sz="1800">
                <a:solidFill>
                  <a:srgbClr val="0000FF"/>
                </a:solidFill>
                <a:latin typeface="Source Code Pro"/>
                <a:ea typeface="Source Code Pro"/>
                <a:cs typeface="Source Code Pro"/>
                <a:sym typeface="Source Code Pro"/>
              </a:rPr>
            </a:br>
            <a:br>
              <a:rPr b="1" lang="en" sz="1800">
                <a:solidFill>
                  <a:srgbClr val="0000FF"/>
                </a:solidFill>
                <a:latin typeface="Source Code Pro"/>
                <a:ea typeface="Source Code Pro"/>
                <a:cs typeface="Source Code Pro"/>
                <a:sym typeface="Source Code Pro"/>
              </a:rPr>
            </a:br>
            <a:r>
              <a:rPr lang="en" sz="1050">
                <a:solidFill>
                  <a:srgbClr val="212121"/>
                </a:solidFill>
                <a:highlight>
                  <a:srgbClr val="FFFFFF"/>
                </a:highlight>
                <a:latin typeface="Roboto"/>
                <a:ea typeface="Roboto"/>
                <a:cs typeface="Roboto"/>
                <a:sym typeface="Roboto"/>
              </a:rPr>
              <a:t>313/313 [==============================] - 1s 2ms/step - loss: 65.6149 - sparse_categorical_accuracy: 0.8524</a:t>
            </a:r>
            <a:endParaRPr sz="1050">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050">
                <a:solidFill>
                  <a:srgbClr val="212121"/>
                </a:solidFill>
                <a:highlight>
                  <a:srgbClr val="FFFFFF"/>
                </a:highlight>
                <a:latin typeface="Roboto"/>
                <a:ea typeface="Roboto"/>
                <a:cs typeface="Roboto"/>
                <a:sym typeface="Roboto"/>
              </a:rPr>
              <a:t>[65.61493682861328, 0.852400004863739]</a:t>
            </a:r>
            <a:endParaRPr b="1"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br>
              <a:rPr lang="en" sz="1800"/>
            </a:br>
            <a:r>
              <a:rPr lang="en" sz="1800"/>
              <a:t>You can also provide </a:t>
            </a:r>
            <a:r>
              <a:rPr b="1" lang="en" sz="1800">
                <a:solidFill>
                  <a:srgbClr val="980000"/>
                </a:solidFill>
              </a:rPr>
              <a:t>batch_size</a:t>
            </a:r>
            <a:r>
              <a:rPr lang="en" sz="1800"/>
              <a:t> and </a:t>
            </a:r>
            <a:r>
              <a:rPr b="1" lang="en" sz="1800">
                <a:solidFill>
                  <a:srgbClr val="980000"/>
                </a:solidFill>
              </a:rPr>
              <a:t>sample_weight</a:t>
            </a:r>
            <a:r>
              <a:rPr lang="en" sz="1800"/>
              <a:t> parameters as well.</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5"/>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Making Predictions</a:t>
            </a:r>
            <a:endParaRPr b="1" sz="2400">
              <a:solidFill>
                <a:srgbClr val="980000"/>
              </a:solidFill>
            </a:endParaRPr>
          </a:p>
        </p:txBody>
      </p:sp>
      <p:sp>
        <p:nvSpPr>
          <p:cNvPr id="385" name="Google Shape;385;p65"/>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rgbClr val="0000FF"/>
                </a:solidFill>
                <a:latin typeface="Source Code Pro"/>
                <a:ea typeface="Source Code Pro"/>
                <a:cs typeface="Source Code Pro"/>
                <a:sym typeface="Source Code Pro"/>
              </a:rPr>
              <a:t>model.predict(X_test[:2])</a:t>
            </a:r>
            <a:br>
              <a:rPr b="1" lang="en" sz="1800">
                <a:solidFill>
                  <a:srgbClr val="0000FF"/>
                </a:solidFill>
                <a:latin typeface="Source Code Pro"/>
                <a:ea typeface="Source Code Pro"/>
                <a:cs typeface="Source Code Pro"/>
                <a:sym typeface="Source Code Pro"/>
              </a:rPr>
            </a:br>
            <a:br>
              <a:rPr b="1" lang="en" sz="1800">
                <a:solidFill>
                  <a:srgbClr val="0000FF"/>
                </a:solidFill>
                <a:latin typeface="Source Code Pro"/>
                <a:ea typeface="Source Code Pro"/>
                <a:cs typeface="Source Code Pro"/>
                <a:sym typeface="Source Code Pro"/>
              </a:rPr>
            </a:br>
            <a:r>
              <a:rPr lang="en" sz="1050">
                <a:solidFill>
                  <a:srgbClr val="212121"/>
                </a:solidFill>
                <a:highlight>
                  <a:srgbClr val="FFFFFF"/>
                </a:highlight>
                <a:latin typeface="Roboto"/>
                <a:ea typeface="Roboto"/>
                <a:cs typeface="Roboto"/>
                <a:sym typeface="Roboto"/>
              </a:rPr>
              <a:t>array([[0., 0., 0., 0., 0., 0., 0., 0., 0., 1.],</a:t>
            </a:r>
            <a:endParaRPr sz="1050">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050">
                <a:solidFill>
                  <a:srgbClr val="212121"/>
                </a:solidFill>
                <a:highlight>
                  <a:srgbClr val="FFFFFF"/>
                </a:highlight>
                <a:latin typeface="Roboto"/>
                <a:ea typeface="Roboto"/>
                <a:cs typeface="Roboto"/>
                <a:sym typeface="Roboto"/>
              </a:rPr>
              <a:t>            [0., 0., 1., 0., 0., 0., 0., 0., 0., 0.]], dtype=float32)</a:t>
            </a:r>
            <a:endParaRPr sz="1050">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br>
              <a:rPr lang="en" sz="1800"/>
            </a:br>
            <a:r>
              <a:rPr b="1" lang="en" sz="1800">
                <a:solidFill>
                  <a:srgbClr val="0000FF"/>
                </a:solidFill>
              </a:rPr>
              <a:t>p</a:t>
            </a:r>
            <a:r>
              <a:rPr b="1" lang="en" sz="1800">
                <a:solidFill>
                  <a:srgbClr val="0000FF"/>
                </a:solidFill>
              </a:rPr>
              <a:t>redict</a:t>
            </a:r>
            <a:r>
              <a:rPr lang="en" sz="1800"/>
              <a:t> method returns the </a:t>
            </a:r>
            <a:r>
              <a:rPr lang="en" sz="1800">
                <a:solidFill>
                  <a:srgbClr val="0000FF"/>
                </a:solidFill>
              </a:rPr>
              <a:t>class probabilities</a:t>
            </a:r>
            <a:r>
              <a:rPr lang="en" sz="1800"/>
              <a:t>.</a:t>
            </a:r>
            <a:br>
              <a:rPr lang="en" sz="1800"/>
            </a:br>
            <a:br>
              <a:rPr lang="en" sz="1800"/>
            </a:br>
            <a:br>
              <a:rPr lang="en" sz="1800"/>
            </a:br>
            <a:r>
              <a:rPr b="1" lang="en" sz="1800">
                <a:solidFill>
                  <a:srgbClr val="0000FF"/>
                </a:solidFill>
                <a:latin typeface="Source Code Pro"/>
                <a:ea typeface="Source Code Pro"/>
                <a:cs typeface="Source Code Pro"/>
                <a:sym typeface="Source Code Pro"/>
              </a:rPr>
              <a:t>model.predict_classes(X_test[:2])</a:t>
            </a:r>
            <a:br>
              <a:rPr b="1" lang="en" sz="1800">
                <a:solidFill>
                  <a:srgbClr val="0000FF"/>
                </a:solidFill>
                <a:latin typeface="Source Code Pro"/>
                <a:ea typeface="Source Code Pro"/>
                <a:cs typeface="Source Code Pro"/>
                <a:sym typeface="Source Code Pro"/>
              </a:rPr>
            </a:br>
            <a:r>
              <a:rPr lang="en" sz="1100">
                <a:latin typeface="Roboto"/>
                <a:ea typeface="Roboto"/>
                <a:cs typeface="Roboto"/>
                <a:sym typeface="Roboto"/>
              </a:rPr>
              <a:t>array([9, 2])</a:t>
            </a:r>
            <a:br>
              <a:rPr lang="en" sz="1100">
                <a:latin typeface="Roboto"/>
                <a:ea typeface="Roboto"/>
                <a:cs typeface="Roboto"/>
                <a:sym typeface="Roboto"/>
              </a:rPr>
            </a:br>
            <a:br>
              <a:rPr lang="en" sz="1100">
                <a:latin typeface="Roboto"/>
                <a:ea typeface="Roboto"/>
                <a:cs typeface="Roboto"/>
                <a:sym typeface="Roboto"/>
              </a:rPr>
            </a:br>
            <a:br>
              <a:rPr b="1" lang="en" sz="1800">
                <a:solidFill>
                  <a:srgbClr val="0000FF"/>
                </a:solidFill>
                <a:latin typeface="Source Code Pro"/>
                <a:ea typeface="Source Code Pro"/>
                <a:cs typeface="Source Code Pro"/>
                <a:sym typeface="Source Code Pro"/>
              </a:rPr>
            </a:br>
            <a:r>
              <a:rPr b="1" lang="en" sz="1800">
                <a:solidFill>
                  <a:srgbClr val="0000FF"/>
                </a:solidFill>
              </a:rPr>
              <a:t>predict_classes</a:t>
            </a:r>
            <a:r>
              <a:rPr lang="en" sz="1800">
                <a:solidFill>
                  <a:schemeClr val="dk1"/>
                </a:solidFill>
              </a:rPr>
              <a:t> method returns the </a:t>
            </a:r>
            <a:r>
              <a:rPr lang="en" sz="1800">
                <a:solidFill>
                  <a:srgbClr val="0000FF"/>
                </a:solidFill>
              </a:rPr>
              <a:t>class with the highest probability</a:t>
            </a:r>
            <a:r>
              <a:rPr lang="en" sz="1800">
                <a:solidFill>
                  <a:schemeClr val="dk1"/>
                </a:solidFill>
              </a:rPr>
              <a:t>.</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Making Predictions</a:t>
            </a:r>
            <a:endParaRPr b="1" sz="2400">
              <a:solidFill>
                <a:srgbClr val="980000"/>
              </a:solidFill>
            </a:endParaRPr>
          </a:p>
        </p:txBody>
      </p:sp>
      <p:sp>
        <p:nvSpPr>
          <p:cNvPr id="391" name="Google Shape;391;p66"/>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Here is another evaluation method:</a:t>
            </a:r>
            <a:br>
              <a:rPr lang="en" sz="1800"/>
            </a:br>
            <a:br>
              <a:rPr lang="en" sz="1800"/>
            </a:br>
            <a:r>
              <a:rPr b="1" lang="en" sz="1550">
                <a:solidFill>
                  <a:srgbClr val="0000FF"/>
                </a:solidFill>
                <a:highlight>
                  <a:srgbClr val="FFFFFE"/>
                </a:highlight>
                <a:latin typeface="Source Code Pro"/>
                <a:ea typeface="Source Code Pro"/>
                <a:cs typeface="Source Code Pro"/>
                <a:sym typeface="Source Code Pro"/>
              </a:rPr>
              <a:t>preds = model.predict(X_test)</a:t>
            </a:r>
            <a:endParaRPr b="1" sz="1550">
              <a:solidFill>
                <a:srgbClr val="0000FF"/>
              </a:solidFill>
              <a:highlight>
                <a:srgbClr val="FFFFFE"/>
              </a:highlight>
              <a:latin typeface="Source Code Pro"/>
              <a:ea typeface="Source Code Pro"/>
              <a:cs typeface="Source Code Pro"/>
              <a:sym typeface="Source Code Pro"/>
            </a:endParaRPr>
          </a:p>
          <a:p>
            <a:pPr indent="0" lvl="0" marL="0" rtl="0" algn="l">
              <a:lnSpc>
                <a:spcPct val="135714"/>
              </a:lnSpc>
              <a:spcBef>
                <a:spcPts val="0"/>
              </a:spcBef>
              <a:spcAft>
                <a:spcPts val="0"/>
              </a:spcAft>
              <a:buClr>
                <a:schemeClr val="dk1"/>
              </a:buClr>
              <a:buSzPts val="1100"/>
              <a:buFont typeface="Arial"/>
              <a:buNone/>
            </a:pPr>
            <a:r>
              <a:rPr b="1" lang="en" sz="1550">
                <a:solidFill>
                  <a:srgbClr val="0000FF"/>
                </a:solidFill>
                <a:highlight>
                  <a:srgbClr val="FFFFFE"/>
                </a:highlight>
                <a:latin typeface="Source Code Pro"/>
                <a:ea typeface="Source Code Pro"/>
                <a:cs typeface="Source Code Pro"/>
                <a:sym typeface="Source Code Pro"/>
              </a:rPr>
              <a:t>y_test_hot = keras.utils.to_categorical(y_test)</a:t>
            </a:r>
            <a:endParaRPr b="1" sz="1550">
              <a:solidFill>
                <a:srgbClr val="0000FF"/>
              </a:solidFill>
              <a:highlight>
                <a:srgbClr val="FFFFFE"/>
              </a:highlight>
              <a:latin typeface="Source Code Pro"/>
              <a:ea typeface="Source Code Pro"/>
              <a:cs typeface="Source Code Pro"/>
              <a:sym typeface="Source Code Pro"/>
            </a:endParaRPr>
          </a:p>
          <a:p>
            <a:pPr indent="0" lvl="0" marL="0" rtl="0" algn="l">
              <a:lnSpc>
                <a:spcPct val="135714"/>
              </a:lnSpc>
              <a:spcBef>
                <a:spcPts val="0"/>
              </a:spcBef>
              <a:spcAft>
                <a:spcPts val="0"/>
              </a:spcAft>
              <a:buClr>
                <a:schemeClr val="dk1"/>
              </a:buClr>
              <a:buSzPts val="1100"/>
              <a:buFont typeface="Arial"/>
              <a:buNone/>
            </a:pPr>
            <a:r>
              <a:rPr b="1" lang="en" sz="1550">
                <a:solidFill>
                  <a:srgbClr val="0000FF"/>
                </a:solidFill>
                <a:highlight>
                  <a:srgbClr val="FFFFFE"/>
                </a:highlight>
                <a:latin typeface="Source Code Pro"/>
                <a:ea typeface="Source Code Pro"/>
                <a:cs typeface="Source Code Pro"/>
                <a:sym typeface="Source Code Pro"/>
              </a:rPr>
              <a:t>keras.metrics.categorical_accuracy(y_test_hot, preds).numpy().mean()</a:t>
            </a:r>
            <a:endParaRPr b="1" sz="1550">
              <a:solidFill>
                <a:srgbClr val="0000FF"/>
              </a:solidFill>
              <a:highlight>
                <a:srgbClr val="FFFFFE"/>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7"/>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Regression Problem</a:t>
            </a:r>
            <a:endParaRPr b="1" sz="2400">
              <a:solidFill>
                <a:srgbClr val="980000"/>
              </a:solidFill>
            </a:endParaRPr>
          </a:p>
        </p:txBody>
      </p:sp>
      <p:sp>
        <p:nvSpPr>
          <p:cNvPr id="397" name="Google Shape;397;p67"/>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b="1" sz="1550">
              <a:solidFill>
                <a:srgbClr val="0000FF"/>
              </a:solidFill>
              <a:highlight>
                <a:srgbClr val="FFFFFE"/>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t>The main differences:</a:t>
            </a:r>
            <a:br>
              <a:rPr lang="en" sz="1800"/>
            </a:br>
            <a:endParaRPr sz="1800"/>
          </a:p>
          <a:p>
            <a:pPr indent="-342900" lvl="0" marL="457200" marR="0" rtl="0" algn="l">
              <a:lnSpc>
                <a:spcPct val="100000"/>
              </a:lnSpc>
              <a:spcBef>
                <a:spcPts val="0"/>
              </a:spcBef>
              <a:spcAft>
                <a:spcPts val="0"/>
              </a:spcAft>
              <a:buSzPts val="1800"/>
              <a:buChar char="●"/>
            </a:pPr>
            <a:r>
              <a:rPr lang="en" sz="1800"/>
              <a:t>the output layer has a single neuron (since we only want to predict a single value)</a:t>
            </a:r>
            <a:br>
              <a:rPr lang="en" sz="1800"/>
            </a:br>
            <a:endParaRPr sz="1800"/>
          </a:p>
          <a:p>
            <a:pPr indent="-342900" lvl="0" marL="457200" marR="0" rtl="0" algn="l">
              <a:lnSpc>
                <a:spcPct val="100000"/>
              </a:lnSpc>
              <a:spcBef>
                <a:spcPts val="0"/>
              </a:spcBef>
              <a:spcAft>
                <a:spcPts val="0"/>
              </a:spcAft>
              <a:buSzPts val="1800"/>
              <a:buChar char="●"/>
            </a:pPr>
            <a:r>
              <a:rPr lang="en" sz="1800"/>
              <a:t>the output layer uses no activation function</a:t>
            </a:r>
            <a:br>
              <a:rPr lang="en" sz="1800"/>
            </a:br>
            <a:endParaRPr sz="1800"/>
          </a:p>
          <a:p>
            <a:pPr indent="-342900" lvl="0" marL="457200" marR="0" rtl="0" algn="l">
              <a:lnSpc>
                <a:spcPct val="100000"/>
              </a:lnSpc>
              <a:spcBef>
                <a:spcPts val="0"/>
              </a:spcBef>
              <a:spcAft>
                <a:spcPts val="0"/>
              </a:spcAft>
              <a:buSzPts val="1800"/>
              <a:buChar char="●"/>
            </a:pPr>
            <a:r>
              <a:rPr lang="en" sz="1800"/>
              <a:t>the loss function is the mean squared error.</a:t>
            </a:r>
            <a:br>
              <a:rPr lang="en" sz="1800"/>
            </a:br>
            <a:br>
              <a:rPr lang="en" sz="1800"/>
            </a:br>
            <a:endParaRPr sz="1800"/>
          </a:p>
          <a:p>
            <a:pPr indent="0" lvl="0" marL="0" marR="0" rtl="0" algn="l">
              <a:lnSpc>
                <a:spcPct val="100000"/>
              </a:lnSpc>
              <a:spcBef>
                <a:spcPts val="0"/>
              </a:spcBef>
              <a:spcAft>
                <a:spcPts val="0"/>
              </a:spcAft>
              <a:buNone/>
            </a:pPr>
            <a:r>
              <a:rPr b="1" lang="en" sz="1800" u="sng">
                <a:solidFill>
                  <a:srgbClr val="0000FF"/>
                </a:solidFill>
              </a:rPr>
              <a:t>Tip:</a:t>
            </a:r>
            <a:r>
              <a:rPr b="1" lang="en" sz="1800">
                <a:solidFill>
                  <a:srgbClr val="0000FF"/>
                </a:solidFill>
              </a:rPr>
              <a:t> </a:t>
            </a:r>
            <a:r>
              <a:rPr lang="en" sz="1800"/>
              <a:t>If you get NaN values during training, the your model </a:t>
            </a:r>
            <a:r>
              <a:rPr b="1" lang="en" sz="1800"/>
              <a:t>might</a:t>
            </a:r>
            <a:r>
              <a:rPr lang="en" sz="1800"/>
              <a:t> be too complex (reduce complexity) or the learning rate </a:t>
            </a:r>
            <a:r>
              <a:rPr b="1" lang="en" sz="1800"/>
              <a:t>might</a:t>
            </a:r>
            <a:r>
              <a:rPr lang="en" sz="1800"/>
              <a:t> be too high.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Artificial Neuron</a:t>
            </a:r>
            <a:endParaRPr b="1" sz="2400">
              <a:solidFill>
                <a:srgbClr val="980000"/>
              </a:solidFill>
            </a:endParaRPr>
          </a:p>
        </p:txBody>
      </p:sp>
      <p:sp>
        <p:nvSpPr>
          <p:cNvPr id="114" name="Google Shape;114;p23"/>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McCulloch and Pitts proposed a very simple model of biological neuron (an </a:t>
            </a:r>
            <a:r>
              <a:rPr b="1" lang="en" sz="1800">
                <a:solidFill>
                  <a:srgbClr val="0000FF"/>
                </a:solidFill>
              </a:rPr>
              <a:t>artificial neuron</a:t>
            </a:r>
            <a:r>
              <a:rPr lang="en" sz="1800"/>
              <a:t>).</a:t>
            </a:r>
            <a:endParaRPr sz="1800"/>
          </a:p>
          <a:p>
            <a:pPr indent="-342900" lvl="1" marL="914400" marR="0" rtl="0" algn="l">
              <a:lnSpc>
                <a:spcPct val="100000"/>
              </a:lnSpc>
              <a:spcBef>
                <a:spcPts val="0"/>
              </a:spcBef>
              <a:spcAft>
                <a:spcPts val="0"/>
              </a:spcAft>
              <a:buSzPts val="1800"/>
              <a:buChar char="○"/>
            </a:pPr>
            <a:r>
              <a:rPr lang="en" sz="1800"/>
              <a:t>Has one or more binary (on/off) inputs and one binary output.</a:t>
            </a:r>
            <a:endParaRPr sz="1800"/>
          </a:p>
          <a:p>
            <a:pPr indent="-342900" lvl="1" marL="914400" marR="0" rtl="0" algn="l">
              <a:lnSpc>
                <a:spcPct val="100000"/>
              </a:lnSpc>
              <a:spcBef>
                <a:spcPts val="0"/>
              </a:spcBef>
              <a:spcAft>
                <a:spcPts val="0"/>
              </a:spcAft>
              <a:buSzPts val="1800"/>
              <a:buChar char="○"/>
            </a:pPr>
            <a:r>
              <a:rPr lang="en" sz="1800"/>
              <a:t>It is possible to build a network of artificial neurons that computes any logical proposition.</a:t>
            </a:r>
            <a:endParaRPr sz="1800"/>
          </a:p>
          <a:p>
            <a:pPr indent="-342900" lvl="0" marL="457200" marR="0" rtl="0" algn="l">
              <a:lnSpc>
                <a:spcPct val="100000"/>
              </a:lnSpc>
              <a:spcBef>
                <a:spcPts val="0"/>
              </a:spcBef>
              <a:spcAft>
                <a:spcPts val="0"/>
              </a:spcAft>
              <a:buSzPts val="1800"/>
              <a:buChar char="●"/>
            </a:pPr>
            <a:r>
              <a:rPr lang="en" sz="1800"/>
              <a:t>Let’s assume that a neuron is activated when at least two of its inputs are active</a:t>
            </a:r>
            <a:endParaRPr sz="1800"/>
          </a:p>
          <a:p>
            <a:pPr indent="0" lvl="0" marL="0" marR="0" rtl="0" algn="l">
              <a:lnSpc>
                <a:spcPct val="100000"/>
              </a:lnSpc>
              <a:spcBef>
                <a:spcPts val="0"/>
              </a:spcBef>
              <a:spcAft>
                <a:spcPts val="0"/>
              </a:spcAft>
              <a:buNone/>
            </a:pPr>
            <a:r>
              <a:t/>
            </a:r>
            <a:endParaRPr sz="1800"/>
          </a:p>
        </p:txBody>
      </p:sp>
      <p:pic>
        <p:nvPicPr>
          <p:cNvPr id="115" name="Google Shape;115;p23"/>
          <p:cNvPicPr preferRelativeResize="0"/>
          <p:nvPr/>
        </p:nvPicPr>
        <p:blipFill>
          <a:blip r:embed="rId3">
            <a:alphaModFix/>
          </a:blip>
          <a:stretch>
            <a:fillRect/>
          </a:stretch>
        </p:blipFill>
        <p:spPr>
          <a:xfrm>
            <a:off x="1055761" y="3035825"/>
            <a:ext cx="7032474" cy="206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10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10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8"/>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Regression Problems</a:t>
            </a:r>
            <a:endParaRPr b="1" sz="2400">
              <a:solidFill>
                <a:srgbClr val="980000"/>
              </a:solidFill>
            </a:endParaRPr>
          </a:p>
        </p:txBody>
      </p:sp>
      <p:sp>
        <p:nvSpPr>
          <p:cNvPr id="403" name="Google Shape;403;p68"/>
          <p:cNvSpPr txBox="1"/>
          <p:nvPr/>
        </p:nvSpPr>
        <p:spPr>
          <a:xfrm>
            <a:off x="372225" y="892375"/>
            <a:ext cx="8683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First, download and prepare the dataset.</a:t>
            </a:r>
            <a:br>
              <a:rPr lang="en" sz="1800"/>
            </a:br>
            <a:br>
              <a:rPr lang="en" sz="1800"/>
            </a:br>
            <a:r>
              <a:rPr lang="en" sz="1800">
                <a:solidFill>
                  <a:srgbClr val="0000FF"/>
                </a:solidFill>
                <a:latin typeface="Source Code Pro"/>
                <a:ea typeface="Source Code Pro"/>
                <a:cs typeface="Source Code Pro"/>
                <a:sym typeface="Source Code Pro"/>
              </a:rPr>
              <a:t>housing = fetch_california_housing()</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X_train_full, X_test, y_train_full, y_test = train_test_split(housing.data, housing.target)</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X_train, X_valid, y_train, y_valid = train_test_split(</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    X_train_full, y_train_full)</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scaler = StandardScaler()</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X_train = scaler.fit_transform(X_train)</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X_valid = scaler.transform(X_valid)</a:t>
            </a:r>
            <a:endParaRPr sz="18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800">
                <a:solidFill>
                  <a:srgbClr val="0000FF"/>
                </a:solidFill>
                <a:latin typeface="Source Code Pro"/>
                <a:ea typeface="Source Code Pro"/>
                <a:cs typeface="Source Code Pro"/>
                <a:sym typeface="Source Code Pro"/>
              </a:rPr>
              <a:t>X_test = scaler.transform(X_test)</a:t>
            </a:r>
            <a:endParaRPr sz="1800">
              <a:solidFill>
                <a:srgbClr val="0000FF"/>
              </a:solidFill>
              <a:latin typeface="Source Code Pro"/>
              <a:ea typeface="Source Code Pro"/>
              <a:cs typeface="Source Code Pro"/>
              <a:sym typeface="Source Code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9"/>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Sequential API - Regression Problems</a:t>
            </a:r>
            <a:endParaRPr b="1" sz="2400">
              <a:solidFill>
                <a:srgbClr val="980000"/>
              </a:solidFill>
            </a:endParaRPr>
          </a:p>
        </p:txBody>
      </p:sp>
      <p:sp>
        <p:nvSpPr>
          <p:cNvPr id="409" name="Google Shape;409;p69"/>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First, download and prepare the dataset.</a:t>
            </a:r>
            <a:br>
              <a:rPr lang="en" sz="1800"/>
            </a:br>
            <a:br>
              <a:rPr lang="en" sz="1800"/>
            </a:br>
            <a:r>
              <a:rPr lang="en" sz="1700">
                <a:solidFill>
                  <a:srgbClr val="0000FF"/>
                </a:solidFill>
                <a:latin typeface="Source Code Pro"/>
                <a:ea typeface="Source Code Pro"/>
                <a:cs typeface="Source Code Pro"/>
                <a:sym typeface="Source Code Pro"/>
              </a:rPr>
              <a:t>reg_model = keras.models.Sequential()</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reg_model.add(keras.layers.Dense(100, activation="relu",input_shape=X_train.shape[1:]))</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reg_model.add(keras.layers.Dense(50, activation="relu"))</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reg_model.add(keras.layers.Dense(1))</a:t>
            </a:r>
            <a:br>
              <a:rPr lang="en" sz="1700">
                <a:solidFill>
                  <a:srgbClr val="0000FF"/>
                </a:solidFill>
                <a:latin typeface="Source Code Pro"/>
                <a:ea typeface="Source Code Pro"/>
                <a:cs typeface="Source Code Pro"/>
                <a:sym typeface="Source Code Pro"/>
              </a:rPr>
            </a:br>
            <a:br>
              <a:rPr lang="en" sz="1700">
                <a:solidFill>
                  <a:srgbClr val="0000FF"/>
                </a:solidFill>
                <a:latin typeface="Source Code Pro"/>
                <a:ea typeface="Source Code Pro"/>
                <a:cs typeface="Source Code Pro"/>
                <a:sym typeface="Source Code Pro"/>
              </a:rPr>
            </a:br>
            <a:r>
              <a:rPr lang="en" sz="1700">
                <a:solidFill>
                  <a:srgbClr val="0000FF"/>
                </a:solidFill>
                <a:latin typeface="Source Code Pro"/>
                <a:ea typeface="Source Code Pro"/>
                <a:cs typeface="Source Code Pro"/>
                <a:sym typeface="Source Code Pro"/>
              </a:rPr>
              <a:t>reg_model.compile(optimizer=keras.optimizers.SGD(learning_rate=0.001), loss="mse")</a:t>
            </a:r>
            <a:br>
              <a:rPr lang="en" sz="1700">
                <a:solidFill>
                  <a:srgbClr val="0000FF"/>
                </a:solidFill>
                <a:latin typeface="Source Code Pro"/>
                <a:ea typeface="Source Code Pro"/>
                <a:cs typeface="Source Code Pro"/>
                <a:sym typeface="Source Code Pro"/>
              </a:rPr>
            </a:br>
            <a:br>
              <a:rPr lang="en" sz="1700">
                <a:solidFill>
                  <a:srgbClr val="0000FF"/>
                </a:solidFill>
                <a:latin typeface="Source Code Pro"/>
                <a:ea typeface="Source Code Pro"/>
                <a:cs typeface="Source Code Pro"/>
                <a:sym typeface="Source Code Pro"/>
              </a:rPr>
            </a:br>
            <a:r>
              <a:rPr lang="en" sz="1700">
                <a:solidFill>
                  <a:srgbClr val="0000FF"/>
                </a:solidFill>
                <a:latin typeface="Source Code Pro"/>
                <a:ea typeface="Source Code Pro"/>
                <a:cs typeface="Source Code Pro"/>
                <a:sym typeface="Source Code Pro"/>
              </a:rPr>
              <a:t>history = reg_model.fit(X_train, y_train, validation_data=(X_valid, y_valid), epochs=10)</a:t>
            </a:r>
            <a:endParaRPr sz="1700">
              <a:solidFill>
                <a:srgbClr val="0000FF"/>
              </a:solidFill>
              <a:latin typeface="Source Code Pro"/>
              <a:ea typeface="Source Code Pro"/>
              <a:cs typeface="Source Code Pro"/>
              <a:sym typeface="Source Code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0"/>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a:t>
            </a:r>
            <a:endParaRPr b="1" sz="2400">
              <a:solidFill>
                <a:srgbClr val="980000"/>
              </a:solidFill>
            </a:endParaRPr>
          </a:p>
        </p:txBody>
      </p:sp>
      <p:sp>
        <p:nvSpPr>
          <p:cNvPr id="415" name="Google Shape;415;p70"/>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700"/>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input_ = keras.layers.Input(shape=X_train.shape[1:])</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dense1 = keras.layers.Dense(100, activation="relu")(input_)</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dense2 = keras.layers.Dense(50, activation="relu")(dense1)</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output = keras.layers.Dense(1)(dense2)</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model = keras.Model(inputs=[input_], outputs=[output])</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model.compile(optimizer=keras.optimizers.SGD(learning_rate=0.001), loss="mse")</a:t>
            </a:r>
            <a:endParaRPr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solidFill>
                  <a:srgbClr val="0000FF"/>
                </a:solidFill>
                <a:latin typeface="Source Code Pro"/>
                <a:ea typeface="Source Code Pro"/>
                <a:cs typeface="Source Code Pro"/>
                <a:sym typeface="Source Code Pro"/>
              </a:rPr>
              <a:t>history = model.fit(X_train, y_train, validation_data=(X_valid, y_valid), epochs=10)</a:t>
            </a:r>
            <a:endParaRPr sz="1700">
              <a:solidFill>
                <a:srgbClr val="0000FF"/>
              </a:solidFill>
              <a:latin typeface="Source Code Pro"/>
              <a:ea typeface="Source Code Pro"/>
              <a:cs typeface="Source Code Pro"/>
              <a:sym typeface="Source Code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1"/>
          <p:cNvSpPr txBox="1"/>
          <p:nvPr/>
        </p:nvSpPr>
        <p:spPr>
          <a:xfrm>
            <a:off x="372225" y="310300"/>
            <a:ext cx="7923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a:t>
            </a:r>
            <a:endParaRPr b="1" sz="2400">
              <a:solidFill>
                <a:srgbClr val="980000"/>
              </a:solidFill>
            </a:endParaRPr>
          </a:p>
        </p:txBody>
      </p:sp>
      <p:sp>
        <p:nvSpPr>
          <p:cNvPr id="421" name="Google Shape;421;p71"/>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u="sng">
                <a:solidFill>
                  <a:schemeClr val="hlink"/>
                </a:solidFill>
                <a:hlinkClick r:id="rId3"/>
              </a:rPr>
              <a:t>Wide and Deep Neural Networks for Recommender Systems</a:t>
            </a:r>
            <a:r>
              <a:rPr lang="en" sz="1700">
                <a:latin typeface="Source Code Pro"/>
                <a:ea typeface="Source Code Pro"/>
                <a:cs typeface="Source Code Pro"/>
                <a:sym typeface="Source Code Pro"/>
              </a:rPr>
              <a:t> </a:t>
            </a:r>
            <a:r>
              <a:rPr lang="en" sz="1700"/>
              <a:t>by Heng-Tze Cheng et al. 2016</a:t>
            </a:r>
            <a:endParaRPr sz="1700"/>
          </a:p>
          <a:p>
            <a:pPr indent="0" lvl="0" marL="0" marR="0" rtl="0" algn="l">
              <a:lnSpc>
                <a:spcPct val="100000"/>
              </a:lnSpc>
              <a:spcBef>
                <a:spcPts val="0"/>
              </a:spcBef>
              <a:spcAft>
                <a:spcPts val="0"/>
              </a:spcAft>
              <a:buNone/>
            </a:pPr>
            <a:br>
              <a:rPr lang="en" sz="1700"/>
            </a:br>
            <a:br>
              <a:rPr lang="en" sz="1700"/>
            </a:br>
            <a:endParaRPr sz="1700"/>
          </a:p>
          <a:p>
            <a:pPr indent="0" lvl="0" marL="0" marR="0" rtl="0" algn="l">
              <a:lnSpc>
                <a:spcPct val="100000"/>
              </a:lnSpc>
              <a:spcBef>
                <a:spcPts val="0"/>
              </a:spcBef>
              <a:spcAft>
                <a:spcPts val="0"/>
              </a:spcAft>
              <a:buNone/>
            </a:pPr>
            <a:r>
              <a:rPr lang="en" sz="1700"/>
              <a:t>This architecture makes it possible for the neural network to learn both </a:t>
            </a:r>
            <a:br>
              <a:rPr lang="en" sz="1700"/>
            </a:br>
            <a:endParaRPr sz="1700"/>
          </a:p>
          <a:p>
            <a:pPr indent="-336550" lvl="0" marL="457200" marR="0" rtl="0" algn="l">
              <a:lnSpc>
                <a:spcPct val="100000"/>
              </a:lnSpc>
              <a:spcBef>
                <a:spcPts val="0"/>
              </a:spcBef>
              <a:spcAft>
                <a:spcPts val="0"/>
              </a:spcAft>
              <a:buSzPts val="1700"/>
              <a:buChar char="●"/>
            </a:pPr>
            <a:r>
              <a:rPr lang="en" sz="1700"/>
              <a:t>deep patterns (using the deep path) </a:t>
            </a:r>
            <a:br>
              <a:rPr lang="en" sz="1700"/>
            </a:br>
            <a:endParaRPr sz="1700"/>
          </a:p>
          <a:p>
            <a:pPr indent="-336550" lvl="0" marL="457200" marR="0" rtl="0" algn="l">
              <a:lnSpc>
                <a:spcPct val="100000"/>
              </a:lnSpc>
              <a:spcBef>
                <a:spcPts val="0"/>
              </a:spcBef>
              <a:spcAft>
                <a:spcPts val="0"/>
              </a:spcAft>
              <a:buSzPts val="1700"/>
              <a:buChar char="●"/>
            </a:pPr>
            <a:r>
              <a:rPr lang="en" sz="1700"/>
              <a:t>and simple rules (through the short path)</a:t>
            </a:r>
            <a:endParaRPr sz="1700"/>
          </a:p>
          <a:p>
            <a:pPr indent="0" lvl="0" marL="0" marR="0" rtl="0" algn="l">
              <a:lnSpc>
                <a:spcPct val="100000"/>
              </a:lnSpc>
              <a:spcBef>
                <a:spcPts val="0"/>
              </a:spcBef>
              <a:spcAft>
                <a:spcPts val="0"/>
              </a:spcAft>
              <a:buNone/>
            </a:pPr>
            <a:r>
              <a:t/>
            </a:r>
            <a:endParaRPr sz="1700">
              <a:solidFill>
                <a:srgbClr val="0000FF"/>
              </a:solidFill>
              <a:latin typeface="Source Code Pro"/>
              <a:ea typeface="Source Code Pro"/>
              <a:cs typeface="Source Code Pro"/>
              <a:sym typeface="Source Code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2"/>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1</a:t>
            </a:r>
            <a:endParaRPr b="1" sz="2400">
              <a:solidFill>
                <a:srgbClr val="980000"/>
              </a:solidFill>
            </a:endParaRPr>
          </a:p>
        </p:txBody>
      </p:sp>
      <p:sp>
        <p:nvSpPr>
          <p:cNvPr id="427" name="Google Shape;427;p72"/>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700">
              <a:solidFill>
                <a:srgbClr val="0000FF"/>
              </a:solidFill>
            </a:endParaRPr>
          </a:p>
        </p:txBody>
      </p:sp>
      <p:pic>
        <p:nvPicPr>
          <p:cNvPr id="428" name="Google Shape;428;p72"/>
          <p:cNvPicPr preferRelativeResize="0"/>
          <p:nvPr/>
        </p:nvPicPr>
        <p:blipFill>
          <a:blip r:embed="rId3">
            <a:alphaModFix/>
          </a:blip>
          <a:stretch>
            <a:fillRect/>
          </a:stretch>
        </p:blipFill>
        <p:spPr>
          <a:xfrm>
            <a:off x="2070679" y="892375"/>
            <a:ext cx="4526696" cy="4098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input_ = keras.layers.Input(shape=X_train.shape[1:])</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dense1 = keras.layers.Dense(100, activation="relu")(input_)</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dense2 = keras.layers.Dense(50, activation="relu")(dense1)</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concat = keras.layers.Concatenate()([input_, dense2])</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output = keras.layers.Dense(1)(concat)</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model = keras.Model(inputs=[input_], outputs=[output])</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model.compile(optimizer=keras.optimizers.SGD(learning_rate=0.001), loss="mse")</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history = model.fit(X_train, y_train, validation_data=(X_valid, y_valid), epochs=10)</a:t>
            </a:r>
            <a:endParaRPr b="1" sz="1700">
              <a:latin typeface="Source Code Pro"/>
              <a:ea typeface="Source Code Pro"/>
              <a:cs typeface="Source Code Pro"/>
              <a:sym typeface="Source Code Pro"/>
            </a:endParaRPr>
          </a:p>
        </p:txBody>
      </p:sp>
      <p:sp>
        <p:nvSpPr>
          <p:cNvPr id="434" name="Google Shape;434;p73"/>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1</a:t>
            </a:r>
            <a:endParaRPr b="1" sz="2400">
              <a:solidFill>
                <a:srgbClr val="98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700">
              <a:solidFill>
                <a:srgbClr val="0000FF"/>
              </a:solidFill>
            </a:endParaRPr>
          </a:p>
        </p:txBody>
      </p:sp>
      <p:pic>
        <p:nvPicPr>
          <p:cNvPr id="440" name="Google Shape;440;p74"/>
          <p:cNvPicPr preferRelativeResize="0"/>
          <p:nvPr/>
        </p:nvPicPr>
        <p:blipFill>
          <a:blip r:embed="rId3">
            <a:alphaModFix/>
          </a:blip>
          <a:stretch>
            <a:fillRect/>
          </a:stretch>
        </p:blipFill>
        <p:spPr>
          <a:xfrm>
            <a:off x="2219137" y="773887"/>
            <a:ext cx="4229774" cy="4335274"/>
          </a:xfrm>
          <a:prstGeom prst="rect">
            <a:avLst/>
          </a:prstGeom>
          <a:noFill/>
          <a:ln>
            <a:noFill/>
          </a:ln>
        </p:spPr>
      </p:pic>
      <p:sp>
        <p:nvSpPr>
          <p:cNvPr id="441" name="Google Shape;441;p74"/>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2</a:t>
            </a:r>
            <a:endParaRPr b="1" sz="2400">
              <a:solidFill>
                <a:srgbClr val="98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nvSpPr>
        <p:spPr>
          <a:xfrm>
            <a:off x="165250" y="892375"/>
            <a:ext cx="8890800" cy="42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X_trainA = X_train[:,:5]</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X_trainB = X_train[:,2:]</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X_validA = X_valid[:,:5]</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X_validB = X_valid[:,2:]</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X_testA = X_test[:,:5]</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X_testB = X_test[:,2:]</a:t>
            </a:r>
            <a:endParaRPr b="1" sz="1700">
              <a:latin typeface="Source Code Pro"/>
              <a:ea typeface="Source Code Pro"/>
              <a:cs typeface="Source Code Pro"/>
              <a:sym typeface="Source Code Pro"/>
            </a:endParaRPr>
          </a:p>
        </p:txBody>
      </p:sp>
      <p:sp>
        <p:nvSpPr>
          <p:cNvPr id="447" name="Google Shape;447;p75"/>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2</a:t>
            </a:r>
            <a:endParaRPr b="1" sz="2400">
              <a:solidFill>
                <a:srgbClr val="98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nvSpPr>
        <p:spPr>
          <a:xfrm>
            <a:off x="165250" y="892375"/>
            <a:ext cx="8890800" cy="425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inputA = keras.layers.Input(shape=[5])</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inputB = keras.layers.Input(shape=[6])</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dense1 = keras.layers.Dense(100, activation="relu")(inputB)</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dense2 = keras.layers.Dense(50, activation="relu")(dense1)</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concat = keras.layers.Concatenate()([inputA, dense2])</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output = keras.layers.Dense(1)(concat)</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model = keras.Model(inputs=[inputA, inputB], outputs=[output])</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model.compile(optimizer=keras.optimizers.SGD(learning_rate=0.001), loss="mse")</a:t>
            </a: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history = model.fit((X_trainA, X_trainB), y_train,  epochs=10,</a:t>
            </a:r>
            <a:br>
              <a:rPr b="1" lang="en" sz="1700">
                <a:latin typeface="Source Code Pro"/>
                <a:ea typeface="Source Code Pro"/>
                <a:cs typeface="Source Code Pro"/>
                <a:sym typeface="Source Code Pro"/>
              </a:rPr>
            </a:br>
            <a:r>
              <a:rPr b="1" lang="en" sz="1700">
                <a:latin typeface="Source Code Pro"/>
                <a:ea typeface="Source Code Pro"/>
                <a:cs typeface="Source Code Pro"/>
                <a:sym typeface="Source Code Pro"/>
              </a:rPr>
              <a:t>					validation_data=((X_validA, X_validB), y_valid))</a:t>
            </a:r>
            <a:br>
              <a:rPr b="1" lang="en" sz="1700">
                <a:latin typeface="Source Code Pro"/>
                <a:ea typeface="Source Code Pro"/>
                <a:cs typeface="Source Code Pro"/>
                <a:sym typeface="Source Code Pro"/>
              </a:rPr>
            </a:br>
            <a:br>
              <a:rPr b="1" lang="en" sz="1700">
                <a:latin typeface="Source Code Pro"/>
                <a:ea typeface="Source Code Pro"/>
                <a:cs typeface="Source Code Pro"/>
                <a:sym typeface="Source Code Pro"/>
              </a:rPr>
            </a:br>
            <a:r>
              <a:rPr b="1" lang="en" sz="1700">
                <a:latin typeface="Source Code Pro"/>
                <a:ea typeface="Source Code Pro"/>
                <a:cs typeface="Source Code Pro"/>
                <a:sym typeface="Source Code Pro"/>
              </a:rPr>
              <a:t>model.evaluate((X_testA, X_testB), y_test)</a:t>
            </a:r>
            <a:endParaRPr b="1" sz="1700">
              <a:latin typeface="Source Code Pro"/>
              <a:ea typeface="Source Code Pro"/>
              <a:cs typeface="Source Code Pro"/>
              <a:sym typeface="Source Code Pro"/>
            </a:endParaRPr>
          </a:p>
        </p:txBody>
      </p:sp>
      <p:sp>
        <p:nvSpPr>
          <p:cNvPr id="453" name="Google Shape;453;p76"/>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2</a:t>
            </a:r>
            <a:endParaRPr b="1" sz="2400">
              <a:solidFill>
                <a:srgbClr val="98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59" name="Google Shape;459;p77"/>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700">
              <a:solidFill>
                <a:srgbClr val="0000FF"/>
              </a:solidFill>
            </a:endParaRPr>
          </a:p>
        </p:txBody>
      </p:sp>
      <p:pic>
        <p:nvPicPr>
          <p:cNvPr id="460" name="Google Shape;460;p77"/>
          <p:cNvPicPr preferRelativeResize="0"/>
          <p:nvPr/>
        </p:nvPicPr>
        <p:blipFill>
          <a:blip r:embed="rId3">
            <a:alphaModFix/>
          </a:blip>
          <a:stretch>
            <a:fillRect/>
          </a:stretch>
        </p:blipFill>
        <p:spPr>
          <a:xfrm>
            <a:off x="1672539" y="999638"/>
            <a:ext cx="5798926" cy="388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Linear Threshold Unit (LTU)</a:t>
            </a:r>
            <a:endParaRPr b="1" sz="2400">
              <a:solidFill>
                <a:srgbClr val="980000"/>
              </a:solidFill>
            </a:endParaRPr>
          </a:p>
        </p:txBody>
      </p:sp>
      <p:sp>
        <p:nvSpPr>
          <p:cNvPr id="121" name="Google Shape;121;p24"/>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Slightly different AN, </a:t>
            </a:r>
            <a:br>
              <a:rPr lang="en" sz="1800"/>
            </a:br>
            <a:r>
              <a:rPr lang="en" sz="1800"/>
              <a:t>Inputs and outputs are numbers → </a:t>
            </a:r>
            <a:br>
              <a:rPr lang="en" sz="1800"/>
            </a:br>
            <a:br>
              <a:rPr lang="en" sz="1800"/>
            </a:br>
            <a:br>
              <a:rPr lang="en" sz="1800"/>
            </a:br>
            <a:br>
              <a:rPr lang="en" sz="1800"/>
            </a:br>
            <a:br>
              <a:rPr lang="en" sz="1800"/>
            </a:b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The most common step function used in Perceptrons is the </a:t>
            </a:r>
            <a:r>
              <a:rPr lang="en" sz="1800">
                <a:solidFill>
                  <a:srgbClr val="0000FF"/>
                </a:solidFill>
              </a:rPr>
              <a:t>Heaviside step function</a:t>
            </a:r>
            <a:r>
              <a:rPr lang="en" sz="1800"/>
              <a:t>.</a:t>
            </a:r>
            <a:endParaRPr sz="1800"/>
          </a:p>
        </p:txBody>
      </p:sp>
      <p:pic>
        <p:nvPicPr>
          <p:cNvPr id="122" name="Google Shape;122;p24"/>
          <p:cNvPicPr preferRelativeResize="0"/>
          <p:nvPr/>
        </p:nvPicPr>
        <p:blipFill>
          <a:blip r:embed="rId3">
            <a:alphaModFix/>
          </a:blip>
          <a:stretch>
            <a:fillRect/>
          </a:stretch>
        </p:blipFill>
        <p:spPr>
          <a:xfrm>
            <a:off x="4572000" y="680575"/>
            <a:ext cx="4544500" cy="2403933"/>
          </a:xfrm>
          <a:prstGeom prst="rect">
            <a:avLst/>
          </a:prstGeom>
          <a:noFill/>
          <a:ln>
            <a:noFill/>
          </a:ln>
        </p:spPr>
      </p:pic>
      <p:pic>
        <p:nvPicPr>
          <p:cNvPr id="123" name="Google Shape;123;p24"/>
          <p:cNvPicPr preferRelativeResize="0"/>
          <p:nvPr/>
        </p:nvPicPr>
        <p:blipFill>
          <a:blip r:embed="rId4">
            <a:alphaModFix/>
          </a:blip>
          <a:stretch>
            <a:fillRect/>
          </a:stretch>
        </p:blipFill>
        <p:spPr>
          <a:xfrm>
            <a:off x="2201375" y="4111550"/>
            <a:ext cx="4741250" cy="98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8"/>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66" name="Google Shape;466;p78"/>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t>Why do we need </a:t>
            </a:r>
            <a:r>
              <a:rPr b="1" lang="en" sz="1700"/>
              <a:t>auxiliary</a:t>
            </a:r>
            <a:r>
              <a:rPr b="1" lang="en" sz="1700"/>
              <a:t> output?</a:t>
            </a:r>
            <a:br>
              <a:rPr b="1" lang="en" sz="1700"/>
            </a:br>
            <a:endParaRPr b="1" sz="1700"/>
          </a:p>
          <a:p>
            <a:pPr indent="-336550" lvl="0" marL="457200" marR="0" rtl="0" algn="l">
              <a:lnSpc>
                <a:spcPct val="100000"/>
              </a:lnSpc>
              <a:spcBef>
                <a:spcPts val="0"/>
              </a:spcBef>
              <a:spcAft>
                <a:spcPts val="0"/>
              </a:spcAft>
              <a:buSzPts val="1700"/>
              <a:buChar char="●"/>
            </a:pPr>
            <a:r>
              <a:rPr lang="en" sz="1700"/>
              <a:t>The task may demand it. For instance, you may want to locate and classify the main object in a picture. This is both a </a:t>
            </a:r>
            <a:r>
              <a:rPr b="1" lang="en" sz="1700">
                <a:solidFill>
                  <a:srgbClr val="0000FF"/>
                </a:solidFill>
              </a:rPr>
              <a:t>regression task</a:t>
            </a:r>
            <a:r>
              <a:rPr lang="en" sz="1700"/>
              <a:t> (finding the coordinates of the object’s center, as well as its width and height) and a </a:t>
            </a:r>
            <a:r>
              <a:rPr b="1" lang="en" sz="1700">
                <a:solidFill>
                  <a:srgbClr val="0000FF"/>
                </a:solidFill>
              </a:rPr>
              <a:t>classification task</a:t>
            </a:r>
            <a:r>
              <a:rPr lang="en" sz="1700"/>
              <a:t>.</a:t>
            </a:r>
            <a:br>
              <a:rPr lang="en" sz="1700"/>
            </a:br>
            <a:endParaRPr sz="1700"/>
          </a:p>
          <a:p>
            <a:pPr indent="-336550" lvl="0" marL="457200" marR="0" rtl="0" algn="l">
              <a:lnSpc>
                <a:spcPct val="100000"/>
              </a:lnSpc>
              <a:spcBef>
                <a:spcPts val="0"/>
              </a:spcBef>
              <a:spcAft>
                <a:spcPts val="0"/>
              </a:spcAft>
              <a:buSzPts val="1700"/>
              <a:buChar char="●"/>
            </a:pPr>
            <a:r>
              <a:rPr lang="en" sz="1700"/>
              <a:t>Similarly, you may have </a:t>
            </a:r>
            <a:r>
              <a:rPr b="1" lang="en" sz="1700">
                <a:solidFill>
                  <a:srgbClr val="0000FF"/>
                </a:solidFill>
              </a:rPr>
              <a:t>multiple independent tasks</a:t>
            </a:r>
            <a:r>
              <a:rPr lang="en" sz="1700"/>
              <a:t> based on the same data. </a:t>
            </a:r>
            <a:endParaRPr sz="1700"/>
          </a:p>
          <a:p>
            <a:pPr indent="-336550" lvl="1" marL="914400" marR="0" rtl="0" algn="l">
              <a:lnSpc>
                <a:spcPct val="100000"/>
              </a:lnSpc>
              <a:spcBef>
                <a:spcPts val="0"/>
              </a:spcBef>
              <a:spcAft>
                <a:spcPts val="0"/>
              </a:spcAft>
              <a:buSzPts val="1700"/>
              <a:buChar char="○"/>
            </a:pPr>
            <a:r>
              <a:rPr lang="en" sz="1700"/>
              <a:t>Sure, you could train one neural network per task, but in many cases you will get better results on all tasks by training a single neural network with one output per task. </a:t>
            </a:r>
            <a:endParaRPr sz="1700"/>
          </a:p>
          <a:p>
            <a:pPr indent="-336550" lvl="1" marL="914400" marR="0" rtl="0" algn="l">
              <a:lnSpc>
                <a:spcPct val="100000"/>
              </a:lnSpc>
              <a:spcBef>
                <a:spcPts val="0"/>
              </a:spcBef>
              <a:spcAft>
                <a:spcPts val="0"/>
              </a:spcAft>
              <a:buSzPts val="1700"/>
              <a:buChar char="○"/>
            </a:pPr>
            <a:r>
              <a:rPr lang="en" sz="1700"/>
              <a:t>This is because the neural network can learn features in the data that are useful across tasks. For example, you could perform </a:t>
            </a:r>
            <a:r>
              <a:rPr b="1" lang="en" sz="1700">
                <a:solidFill>
                  <a:srgbClr val="0000FF"/>
                </a:solidFill>
              </a:rPr>
              <a:t>multitask classification</a:t>
            </a:r>
            <a:r>
              <a:rPr lang="en" sz="1700"/>
              <a:t> on pictures of faces, using one output to classify the person’s facial expression (smiling, surprised, etc.) and another output to identify whether they are wearing glasses or not.</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1000"/>
                                        <p:tgtEl>
                                          <p:spTgt spid="4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1000"/>
                                        <p:tgtEl>
                                          <p:spTgt spid="46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72" name="Google Shape;472;p79"/>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t>Why do we need auxiliary output?</a:t>
            </a:r>
            <a:br>
              <a:rPr b="1" lang="en" sz="1700"/>
            </a:br>
            <a:endParaRPr b="1" sz="1700"/>
          </a:p>
          <a:p>
            <a:pPr indent="-336550" lvl="0" marL="457200" marR="0" rtl="0" algn="l">
              <a:lnSpc>
                <a:spcPct val="100000"/>
              </a:lnSpc>
              <a:spcBef>
                <a:spcPts val="0"/>
              </a:spcBef>
              <a:spcAft>
                <a:spcPts val="0"/>
              </a:spcAft>
              <a:buSzPts val="1700"/>
              <a:buChar char="●"/>
            </a:pPr>
            <a:r>
              <a:rPr lang="en" sz="1700"/>
              <a:t>Another use case is as a </a:t>
            </a:r>
            <a:r>
              <a:rPr b="1" lang="en" sz="1700">
                <a:solidFill>
                  <a:srgbClr val="0000FF"/>
                </a:solidFill>
              </a:rPr>
              <a:t>regularization technique</a:t>
            </a:r>
            <a:r>
              <a:rPr lang="en" sz="1700"/>
              <a:t> (i.e., a training constraint whose objective is to reduce overfitting and thus improve the model’s ability to generalize). </a:t>
            </a:r>
            <a:br>
              <a:rPr lang="en" sz="1700"/>
            </a:br>
            <a:endParaRPr sz="1700"/>
          </a:p>
          <a:p>
            <a:pPr indent="-336550" lvl="1" marL="914400" marR="0" rtl="0" algn="l">
              <a:lnSpc>
                <a:spcPct val="100000"/>
              </a:lnSpc>
              <a:spcBef>
                <a:spcPts val="0"/>
              </a:spcBef>
              <a:spcAft>
                <a:spcPts val="0"/>
              </a:spcAft>
              <a:buSzPts val="1700"/>
              <a:buChar char="○"/>
            </a:pPr>
            <a:r>
              <a:rPr lang="en" sz="1700"/>
              <a:t>For example, you may want to add some auxiliary outputs in a neural network architecture to ensure that the underlying part of the network learns something useful on its own, without relying on the rest of the network.</a:t>
            </a:r>
            <a:br>
              <a:rPr lang="en" sz="1700"/>
            </a:b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10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10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1000"/>
                                        <p:tgtEl>
                                          <p:spTgt spid="4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78" name="Google Shape;478;p80"/>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inputA = keras.layers.Input(shape=X_trainA.shape[1:])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inputB = keras.layers.Input(shape=X_trainB.shape[1:])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dense1 = keras.layers.Dense(100, activation="relu")(inputB)</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dense2 = keras.layers.Dense(50, activation="relu")(dense1)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concat = keras.layers.Concatenate()([inputA, dense2])</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output1 = keras.layers.Dense(1)(concat)</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output2_aux = keras.layers.Dense(1)(dense2)</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 = keras.Model(inputs=[inputA, inputB], outputs=[output1, output2_aux])</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model.compile(optimizer=keras.optimizers.SGD(learning_rate=0.001), loss="mse")</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history = model.fit((</a:t>
            </a:r>
            <a:r>
              <a:rPr b="1" lang="en" sz="1700">
                <a:solidFill>
                  <a:srgbClr val="980000"/>
                </a:solidFill>
                <a:latin typeface="Source Code Pro"/>
                <a:ea typeface="Source Code Pro"/>
                <a:cs typeface="Source Code Pro"/>
                <a:sym typeface="Source Code Pro"/>
              </a:rPr>
              <a:t>X_trainA, X_trainB</a:t>
            </a:r>
            <a:r>
              <a:rPr lang="en" sz="1700">
                <a:latin typeface="Source Code Pro"/>
                <a:ea typeface="Source Code Pro"/>
                <a:cs typeface="Source Code Pro"/>
                <a:sym typeface="Source Code Pro"/>
              </a:rPr>
              <a:t>), (</a:t>
            </a:r>
            <a:r>
              <a:rPr b="1" lang="en" sz="1700">
                <a:solidFill>
                  <a:srgbClr val="980000"/>
                </a:solidFill>
                <a:latin typeface="Source Code Pro"/>
                <a:ea typeface="Source Code Pro"/>
                <a:cs typeface="Source Code Pro"/>
                <a:sym typeface="Source Code Pro"/>
              </a:rPr>
              <a:t>y_train, y_train</a:t>
            </a:r>
            <a:r>
              <a:rPr lang="en" sz="1700">
                <a:latin typeface="Source Code Pro"/>
                <a:ea typeface="Source Code Pro"/>
                <a:cs typeface="Source Code Pro"/>
                <a:sym typeface="Source Code Pro"/>
              </a:rPr>
              <a:t>),  epochs=10, validation_data=((</a:t>
            </a:r>
            <a:r>
              <a:rPr b="1" lang="en" sz="1700">
                <a:solidFill>
                  <a:srgbClr val="980000"/>
                </a:solidFill>
                <a:latin typeface="Source Code Pro"/>
                <a:ea typeface="Source Code Pro"/>
                <a:cs typeface="Source Code Pro"/>
                <a:sym typeface="Source Code Pro"/>
              </a:rPr>
              <a:t>X_validA, X_validB</a:t>
            </a:r>
            <a:r>
              <a:rPr lang="en" sz="1700">
                <a:latin typeface="Source Code Pro"/>
                <a:ea typeface="Source Code Pro"/>
                <a:cs typeface="Source Code Pro"/>
                <a:sym typeface="Source Code Pro"/>
              </a:rPr>
              <a:t>), (</a:t>
            </a:r>
            <a:r>
              <a:rPr b="1" lang="en" sz="1700">
                <a:solidFill>
                  <a:srgbClr val="980000"/>
                </a:solidFill>
                <a:latin typeface="Source Code Pro"/>
                <a:ea typeface="Source Code Pro"/>
                <a:cs typeface="Source Code Pro"/>
                <a:sym typeface="Source Code Pro"/>
              </a:rPr>
              <a:t>y_valid, y_valid</a:t>
            </a:r>
            <a:r>
              <a:rPr lang="en" sz="1700">
                <a:latin typeface="Source Code Pro"/>
                <a:ea typeface="Source Code Pro"/>
                <a:cs typeface="Source Code Pro"/>
                <a:sym typeface="Source Code Pro"/>
              </a:rPr>
              <a:t>)))</a:t>
            </a:r>
            <a:br>
              <a:rPr lang="en" sz="1700">
                <a:latin typeface="Source Code Pro"/>
                <a:ea typeface="Source Code Pro"/>
                <a:cs typeface="Source Code Pro"/>
                <a:sym typeface="Source Code Pro"/>
              </a:rPr>
            </a:br>
            <a:br>
              <a:rPr lang="en" sz="1700">
                <a:latin typeface="Source Code Pro"/>
                <a:ea typeface="Source Code Pro"/>
                <a:cs typeface="Source Code Pro"/>
                <a:sym typeface="Source Code Pro"/>
              </a:rPr>
            </a:br>
            <a:r>
              <a:rPr b="1" lang="en" sz="1700">
                <a:solidFill>
                  <a:srgbClr val="0000FF"/>
                </a:solidFill>
              </a:rPr>
              <a:t>Be careful while providing the data</a:t>
            </a:r>
            <a:endParaRPr b="1" sz="1700">
              <a:solidFill>
                <a:srgbClr val="0000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84" name="Google Shape;484;p81"/>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inputA = keras.layers.Input(shape=X_trainA.shape[1:])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inputB = keras.layers.Input(shape=X_trainB.shape[1:])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dense1 = keras.layers.Dense(100, activation="relu")(inputB)</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dense2 = keras.layers.Dense(50, activation="relu")(dense1)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concat = keras.layers.Concatenate()([inputA, dense2])</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output1 = keras.layers.Dense(1, </a:t>
            </a:r>
            <a:r>
              <a:rPr b="1" lang="en" sz="1700">
                <a:solidFill>
                  <a:srgbClr val="980000"/>
                </a:solidFill>
                <a:latin typeface="Source Code Pro"/>
                <a:ea typeface="Source Code Pro"/>
                <a:cs typeface="Source Code Pro"/>
                <a:sym typeface="Source Code Pro"/>
              </a:rPr>
              <a:t>name="main_output"</a:t>
            </a:r>
            <a:r>
              <a:rPr lang="en" sz="1700">
                <a:latin typeface="Source Code Pro"/>
                <a:ea typeface="Source Code Pro"/>
                <a:cs typeface="Source Code Pro"/>
                <a:sym typeface="Source Code Pro"/>
              </a:rPr>
              <a:t>)(concat)</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output2_aux = keras.layers.Dense(1, </a:t>
            </a:r>
            <a:r>
              <a:rPr b="1" lang="en" sz="1700">
                <a:solidFill>
                  <a:srgbClr val="980000"/>
                </a:solidFill>
                <a:latin typeface="Source Code Pro"/>
                <a:ea typeface="Source Code Pro"/>
                <a:cs typeface="Source Code Pro"/>
                <a:sym typeface="Source Code Pro"/>
              </a:rPr>
              <a:t>name="aux_output"</a:t>
            </a:r>
            <a:r>
              <a:rPr lang="en" sz="1700">
                <a:latin typeface="Source Code Pro"/>
                <a:ea typeface="Source Code Pro"/>
                <a:cs typeface="Source Code Pro"/>
                <a:sym typeface="Source Code Pro"/>
              </a:rPr>
              <a:t>)(dense2)</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 = keras.Model(inputs=[inputA, inputB], outputs=[output1, output2_aux])</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model.compile(optimizer=keras.optimizers.SGD(learning_rate=0.001), loss="mse", </a:t>
            </a:r>
            <a:r>
              <a:rPr lang="en" sz="1700">
                <a:solidFill>
                  <a:srgbClr val="980000"/>
                </a:solidFill>
                <a:latin typeface="Source Code Pro"/>
                <a:ea typeface="Source Code Pro"/>
                <a:cs typeface="Source Code Pro"/>
                <a:sym typeface="Source Code Pro"/>
              </a:rPr>
              <a:t>loss_weights=[0.9, 0.1]</a:t>
            </a:r>
            <a:r>
              <a:rPr lang="en" sz="1700">
                <a:latin typeface="Source Code Pro"/>
                <a:ea typeface="Source Code Pro"/>
                <a:cs typeface="Source Code Pro"/>
                <a:sym typeface="Source Code Pro"/>
              </a:rPr>
              <a:t>)</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history = model.fit((X_trainA, X_trainB), (y_train, y_train),  epochs=10, validation_data=((X_validA, X_validB), (y_valid, y_valid)))</a:t>
            </a:r>
            <a:br>
              <a:rPr lang="en" sz="1700">
                <a:latin typeface="Source Code Pro"/>
                <a:ea typeface="Source Code Pro"/>
                <a:cs typeface="Source Code Pro"/>
                <a:sym typeface="Source Code Pro"/>
              </a:rPr>
            </a:br>
            <a:br>
              <a:rPr lang="en" sz="1700">
                <a:latin typeface="Source Code Pro"/>
                <a:ea typeface="Source Code Pro"/>
                <a:cs typeface="Source Code Pro"/>
                <a:sym typeface="Source Code Pro"/>
              </a:rPr>
            </a:br>
            <a:r>
              <a:rPr b="1" lang="en" sz="1700">
                <a:solidFill>
                  <a:srgbClr val="0000FF"/>
                </a:solidFill>
              </a:rPr>
              <a:t>You can also give names to the layers and change weight of each output</a:t>
            </a:r>
            <a:endParaRPr b="1" sz="170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90" name="Google Shape;490;p82"/>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Total_loss, main_loss, aux_loss = model.evaluate(x=(X_testA, X_testB), y=(y_test, y_test))</a:t>
            </a:r>
            <a:br>
              <a:rPr lang="en" sz="1700">
                <a:latin typeface="Source Code Pro"/>
                <a:ea typeface="Source Code Pro"/>
                <a:cs typeface="Source Code Pro"/>
                <a:sym typeface="Source Code Pro"/>
              </a:rPr>
            </a:br>
            <a:br>
              <a:rPr lang="en" sz="1700">
                <a:latin typeface="Source Code Pro"/>
                <a:ea typeface="Source Code Pro"/>
                <a:cs typeface="Source Code Pro"/>
                <a:sym typeface="Source Code Pro"/>
              </a:rPr>
            </a:br>
            <a:r>
              <a:rPr b="1" lang="en" sz="1700">
                <a:solidFill>
                  <a:srgbClr val="0000FF"/>
                </a:solidFill>
              </a:rPr>
              <a:t>This the way to evaluate your model with test data</a:t>
            </a:r>
            <a:endParaRPr b="1" sz="1700">
              <a:solidFill>
                <a:srgbClr val="0000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Functional API - Wide and Deep Neural Network - Scenario 3</a:t>
            </a:r>
            <a:endParaRPr b="1" sz="2400">
              <a:solidFill>
                <a:srgbClr val="980000"/>
              </a:solidFill>
            </a:endParaRPr>
          </a:p>
        </p:txBody>
      </p:sp>
      <p:sp>
        <p:nvSpPr>
          <p:cNvPr id="496" name="Google Shape;496;p83"/>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y_pred_main, y_pred_aux = model.predict(x=(X_testA[:1], X_testB[:1]))</a:t>
            </a:r>
            <a:br>
              <a:rPr lang="en" sz="1700">
                <a:latin typeface="Source Code Pro"/>
                <a:ea typeface="Source Code Pro"/>
                <a:cs typeface="Source Code Pro"/>
                <a:sym typeface="Source Code Pro"/>
              </a:rPr>
            </a:br>
            <a:br>
              <a:rPr lang="en" sz="1700">
                <a:latin typeface="Source Code Pro"/>
                <a:ea typeface="Source Code Pro"/>
                <a:cs typeface="Source Code Pro"/>
                <a:sym typeface="Source Code Pro"/>
              </a:rPr>
            </a:br>
            <a:r>
              <a:rPr b="1" lang="en" sz="1700">
                <a:solidFill>
                  <a:srgbClr val="0000FF"/>
                </a:solidFill>
              </a:rPr>
              <a:t>This the way to make predictions on new instances</a:t>
            </a:r>
            <a:endParaRPr b="1" sz="1700">
              <a:solidFill>
                <a:srgbClr val="0000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Saving and Restoring the Model</a:t>
            </a:r>
            <a:endParaRPr b="1" sz="2400">
              <a:solidFill>
                <a:srgbClr val="980000"/>
              </a:solidFill>
            </a:endParaRPr>
          </a:p>
        </p:txBody>
      </p:sp>
      <p:sp>
        <p:nvSpPr>
          <p:cNvPr id="502" name="Google Shape;502;p84"/>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solidFill>
                  <a:srgbClr val="0000FF"/>
                </a:solidFill>
              </a:rPr>
              <a:t>Save</a:t>
            </a:r>
            <a:endParaRPr b="1" sz="1700">
              <a:solidFill>
                <a:srgbClr val="0000FF"/>
              </a:solidFill>
            </a:endParaRPr>
          </a:p>
          <a:p>
            <a:pPr indent="0" lvl="0" marL="0" marR="0" rtl="0" algn="l">
              <a:lnSpc>
                <a:spcPct val="100000"/>
              </a:lnSpc>
              <a:spcBef>
                <a:spcPts val="0"/>
              </a:spcBef>
              <a:spcAft>
                <a:spcPts val="0"/>
              </a:spcAft>
              <a:buNone/>
            </a:pPr>
            <a:r>
              <a:t/>
            </a:r>
            <a:endParaRPr b="1" sz="1700">
              <a:solidFill>
                <a:srgbClr val="0000FF"/>
              </a:solidFill>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model.save("myModel.h5")</a:t>
            </a:r>
            <a:br>
              <a:rPr b="1" lang="en" sz="1700">
                <a:latin typeface="Source Code Pro"/>
                <a:ea typeface="Source Code Pro"/>
                <a:cs typeface="Source Code Pro"/>
                <a:sym typeface="Source Code Pro"/>
              </a:rPr>
            </a:br>
            <a:br>
              <a:rPr b="1" lang="en" sz="1700">
                <a:latin typeface="Source Code Pro"/>
                <a:ea typeface="Source Code Pro"/>
                <a:cs typeface="Source Code Pro"/>
                <a:sym typeface="Source Code Pro"/>
              </a:rPr>
            </a:br>
            <a:br>
              <a:rPr b="1" lang="en" sz="1700">
                <a:latin typeface="Source Code Pro"/>
                <a:ea typeface="Source Code Pro"/>
                <a:cs typeface="Source Code Pro"/>
                <a:sym typeface="Source Code Pro"/>
              </a:rPr>
            </a:b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700">
              <a:solidFill>
                <a:srgbClr val="0000FF"/>
              </a:solidFill>
            </a:endParaRPr>
          </a:p>
          <a:p>
            <a:pPr indent="0" lvl="0" marL="0" marR="0" rtl="0" algn="l">
              <a:lnSpc>
                <a:spcPct val="100000"/>
              </a:lnSpc>
              <a:spcBef>
                <a:spcPts val="0"/>
              </a:spcBef>
              <a:spcAft>
                <a:spcPts val="0"/>
              </a:spcAft>
              <a:buNone/>
            </a:pPr>
            <a:r>
              <a:rPr b="1" lang="en" sz="1700">
                <a:solidFill>
                  <a:srgbClr val="0000FF"/>
                </a:solidFill>
              </a:rPr>
              <a:t>Restore</a:t>
            </a:r>
            <a:endParaRPr b="1" sz="1700">
              <a:solidFill>
                <a:srgbClr val="0000FF"/>
              </a:solidFill>
            </a:endParaRPr>
          </a:p>
          <a:p>
            <a:pPr indent="0" lvl="0" marL="0" marR="0" rtl="0" algn="l">
              <a:lnSpc>
                <a:spcPct val="100000"/>
              </a:lnSpc>
              <a:spcBef>
                <a:spcPts val="0"/>
              </a:spcBef>
              <a:spcAft>
                <a:spcPts val="0"/>
              </a:spcAft>
              <a:buNone/>
            </a:pPr>
            <a:r>
              <a:t/>
            </a:r>
            <a:endParaRPr b="1" sz="1700">
              <a:solidFill>
                <a:srgbClr val="0000FF"/>
              </a:solidFill>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previosModel = keras.models.load_model("myModel.h5")</a:t>
            </a:r>
            <a:endParaRPr b="1"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latin typeface="Source Code Pro"/>
                <a:ea typeface="Source Code Pro"/>
                <a:cs typeface="Source Code Pro"/>
                <a:sym typeface="Source Code Pro"/>
              </a:rPr>
              <a:t>previosModel.predict(x=(X_testA[:1], X_testB[:1]))</a:t>
            </a:r>
            <a:endParaRPr b="1" sz="1700">
              <a:latin typeface="Source Code Pro"/>
              <a:ea typeface="Source Code Pro"/>
              <a:cs typeface="Source Code Pro"/>
              <a:sym typeface="Source Code Pr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Callbacks</a:t>
            </a:r>
            <a:endParaRPr b="1" sz="2400">
              <a:solidFill>
                <a:srgbClr val="980000"/>
              </a:solidFill>
            </a:endParaRPr>
          </a:p>
        </p:txBody>
      </p:sp>
      <p:sp>
        <p:nvSpPr>
          <p:cNvPr id="508" name="Google Shape;508;p85"/>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SzPts val="1700"/>
              <a:buChar char="●"/>
            </a:pPr>
            <a:r>
              <a:rPr lang="en" sz="1700"/>
              <a:t>What if training lasts several hours? </a:t>
            </a:r>
            <a:br>
              <a:rPr lang="en" sz="1700"/>
            </a:br>
            <a:endParaRPr sz="1700"/>
          </a:p>
          <a:p>
            <a:pPr indent="-336550" lvl="0" marL="457200" marR="0" rtl="0" algn="l">
              <a:lnSpc>
                <a:spcPct val="100000"/>
              </a:lnSpc>
              <a:spcBef>
                <a:spcPts val="0"/>
              </a:spcBef>
              <a:spcAft>
                <a:spcPts val="0"/>
              </a:spcAft>
              <a:buSzPts val="1700"/>
              <a:buChar char="●"/>
            </a:pPr>
            <a:r>
              <a:rPr lang="en" sz="1700"/>
              <a:t>This is quite common, especially when training on large datasets. </a:t>
            </a:r>
            <a:br>
              <a:rPr lang="en" sz="1700"/>
            </a:br>
            <a:endParaRPr sz="1700"/>
          </a:p>
          <a:p>
            <a:pPr indent="-336550" lvl="0" marL="457200" marR="0" rtl="0" algn="l">
              <a:lnSpc>
                <a:spcPct val="100000"/>
              </a:lnSpc>
              <a:spcBef>
                <a:spcPts val="0"/>
              </a:spcBef>
              <a:spcAft>
                <a:spcPts val="0"/>
              </a:spcAft>
              <a:buSzPts val="1700"/>
              <a:buChar char="●"/>
            </a:pPr>
            <a:r>
              <a:rPr lang="en" sz="1700"/>
              <a:t>In this case, you should not only save your model at the end of training, but also save checkpoints at regular intervals during training, to avoid losing everything if your computer crashes.</a:t>
            </a:r>
            <a:br>
              <a:rPr lang="en" sz="1700"/>
            </a:br>
            <a:endParaRPr sz="1700"/>
          </a:p>
          <a:p>
            <a:pPr indent="-336550" lvl="0" marL="457200" marR="0" rtl="0" algn="l">
              <a:lnSpc>
                <a:spcPct val="100000"/>
              </a:lnSpc>
              <a:spcBef>
                <a:spcPts val="0"/>
              </a:spcBef>
              <a:spcAft>
                <a:spcPts val="0"/>
              </a:spcAft>
              <a:buSzPts val="1700"/>
              <a:buChar char="●"/>
            </a:pPr>
            <a:r>
              <a:rPr lang="en" sz="1700"/>
              <a:t>The </a:t>
            </a:r>
            <a:r>
              <a:rPr b="1" lang="en" sz="1700">
                <a:solidFill>
                  <a:srgbClr val="0000FF"/>
                </a:solidFill>
              </a:rPr>
              <a:t>fit()</a:t>
            </a:r>
            <a:r>
              <a:rPr lang="en" sz="1700"/>
              <a:t> method accepts a callbacks argument that lets you specify a list of objects that Keras will call </a:t>
            </a:r>
            <a:endParaRPr sz="1700"/>
          </a:p>
          <a:p>
            <a:pPr indent="-336550" lvl="1" marL="914400" marR="0" rtl="0" algn="l">
              <a:lnSpc>
                <a:spcPct val="100000"/>
              </a:lnSpc>
              <a:spcBef>
                <a:spcPts val="0"/>
              </a:spcBef>
              <a:spcAft>
                <a:spcPts val="0"/>
              </a:spcAft>
              <a:buSzPts val="1700"/>
              <a:buChar char="○"/>
            </a:pPr>
            <a:r>
              <a:rPr lang="en" sz="1700"/>
              <a:t>at the start and end of training, </a:t>
            </a:r>
            <a:endParaRPr sz="1700"/>
          </a:p>
          <a:p>
            <a:pPr indent="-336550" lvl="1" marL="914400" marR="0" rtl="0" algn="l">
              <a:lnSpc>
                <a:spcPct val="100000"/>
              </a:lnSpc>
              <a:spcBef>
                <a:spcPts val="0"/>
              </a:spcBef>
              <a:spcAft>
                <a:spcPts val="0"/>
              </a:spcAft>
              <a:buSzPts val="1700"/>
              <a:buChar char="○"/>
            </a:pPr>
            <a:r>
              <a:rPr lang="en" sz="1700"/>
              <a:t>at the start and end of each epoch, </a:t>
            </a:r>
            <a:endParaRPr sz="1700"/>
          </a:p>
          <a:p>
            <a:pPr indent="-336550" lvl="1" marL="914400" marR="0" rtl="0" algn="l">
              <a:lnSpc>
                <a:spcPct val="100000"/>
              </a:lnSpc>
              <a:spcBef>
                <a:spcPts val="0"/>
              </a:spcBef>
              <a:spcAft>
                <a:spcPts val="0"/>
              </a:spcAft>
              <a:buSzPts val="1700"/>
              <a:buChar char="○"/>
            </a:pPr>
            <a:r>
              <a:rPr lang="en" sz="1700"/>
              <a:t>and even before and after processing each batch.</a:t>
            </a:r>
            <a:endParaRPr sz="17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Callbacks</a:t>
            </a:r>
            <a:endParaRPr b="1" sz="2400">
              <a:solidFill>
                <a:srgbClr val="980000"/>
              </a:solidFill>
            </a:endParaRPr>
          </a:p>
        </p:txBody>
      </p:sp>
      <p:sp>
        <p:nvSpPr>
          <p:cNvPr id="514" name="Google Shape;514;p86"/>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input_ = keras.layers.Input(shape=X_train.shape[1:])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dense1 = keras.layers.Dense(100, activation="relu")(input_)</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dense2 = keras.layers.Dense(50, activation="relu")(dense1)</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concat = keras.layers.Concatenate()([input_, dense2])</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output = keras.layers.Dense(1)(concat)</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 = keras.Model(inputs=[input_], outputs=[output])</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model.compile(optimizer=keras.optimizers.SGD(learning_rate=0.001), loss="mse")</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checkpoint_cb = keras.callbacks.ModelCheckpoint("callbackModel.h5", save_freq="epoch")</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history = model.fit(X_train, y_train, epochs=10, validation_data=(X_valid, y_valid), </a:t>
            </a:r>
            <a:r>
              <a:rPr b="1" lang="en" sz="1700">
                <a:solidFill>
                  <a:srgbClr val="0000FF"/>
                </a:solidFill>
                <a:latin typeface="Source Code Pro"/>
                <a:ea typeface="Source Code Pro"/>
                <a:cs typeface="Source Code Pro"/>
                <a:sym typeface="Source Code Pro"/>
              </a:rPr>
              <a:t>callbacks=[checkpoint_cb]</a:t>
            </a:r>
            <a:r>
              <a:rPr lang="en" sz="1700">
                <a:latin typeface="Source Code Pro"/>
                <a:ea typeface="Source Code Pro"/>
                <a:cs typeface="Source Code Pro"/>
                <a:sym typeface="Source Code Pro"/>
              </a:rPr>
              <a:t>)</a:t>
            </a:r>
            <a:endParaRPr sz="1700">
              <a:latin typeface="Source Code Pro"/>
              <a:ea typeface="Source Code Pro"/>
              <a:cs typeface="Source Code Pro"/>
              <a:sym typeface="Source Code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Callbacks</a:t>
            </a:r>
            <a:endParaRPr b="1" sz="2400">
              <a:solidFill>
                <a:srgbClr val="980000"/>
              </a:solidFill>
            </a:endParaRPr>
          </a:p>
        </p:txBody>
      </p:sp>
      <p:sp>
        <p:nvSpPr>
          <p:cNvPr id="520" name="Google Shape;520;p87"/>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SzPts val="1700"/>
              <a:buChar char="●"/>
            </a:pPr>
            <a:r>
              <a:rPr lang="en" sz="1700"/>
              <a:t>Moreover, if you use a validation set during training, you can set </a:t>
            </a:r>
            <a:br>
              <a:rPr lang="en" sz="1700"/>
            </a:br>
            <a:r>
              <a:rPr b="1" lang="en" sz="1700">
                <a:solidFill>
                  <a:srgbClr val="0000FF"/>
                </a:solidFill>
                <a:latin typeface="Source Code Pro"/>
                <a:ea typeface="Source Code Pro"/>
                <a:cs typeface="Source Code Pro"/>
                <a:sym typeface="Source Code Pro"/>
              </a:rPr>
              <a:t>save_best_only=True</a:t>
            </a:r>
            <a:r>
              <a:rPr lang="en" sz="1700"/>
              <a:t> when creating the ModelCheckpoint. </a:t>
            </a:r>
            <a:br>
              <a:rPr lang="en" sz="1700"/>
            </a:br>
            <a:endParaRPr sz="1700"/>
          </a:p>
          <a:p>
            <a:pPr indent="-336550" lvl="0" marL="457200" marR="0" rtl="0" algn="l">
              <a:lnSpc>
                <a:spcPct val="100000"/>
              </a:lnSpc>
              <a:spcBef>
                <a:spcPts val="0"/>
              </a:spcBef>
              <a:spcAft>
                <a:spcPts val="0"/>
              </a:spcAft>
              <a:buSzPts val="1700"/>
              <a:buChar char="●"/>
            </a:pPr>
            <a:r>
              <a:rPr lang="en" sz="1700"/>
              <a:t>In this case, it will only save your model when its performance on the validation set is the best so far. </a:t>
            </a:r>
            <a:br>
              <a:rPr lang="en" sz="1700"/>
            </a:br>
            <a:endParaRPr sz="1700"/>
          </a:p>
          <a:p>
            <a:pPr indent="-336550" lvl="0" marL="457200" marR="0" rtl="0" algn="l">
              <a:lnSpc>
                <a:spcPct val="100000"/>
              </a:lnSpc>
              <a:spcBef>
                <a:spcPts val="0"/>
              </a:spcBef>
              <a:spcAft>
                <a:spcPts val="0"/>
              </a:spcAft>
              <a:buSzPts val="1700"/>
              <a:buChar char="●"/>
            </a:pPr>
            <a:r>
              <a:rPr lang="en" sz="1700"/>
              <a:t>This way, you do not need to worry about training for too long and overfitting the training set: </a:t>
            </a:r>
            <a:endParaRPr sz="1700"/>
          </a:p>
          <a:p>
            <a:pPr indent="-336550" lvl="1" marL="914400" marR="0" rtl="0" algn="l">
              <a:lnSpc>
                <a:spcPct val="100000"/>
              </a:lnSpc>
              <a:spcBef>
                <a:spcPts val="0"/>
              </a:spcBef>
              <a:spcAft>
                <a:spcPts val="0"/>
              </a:spcAft>
              <a:buSzPts val="1700"/>
              <a:buChar char="○"/>
            </a:pPr>
            <a:r>
              <a:rPr lang="en" sz="1700"/>
              <a:t>Simply restore the last model saved after training, and this will be the best model on the validation set. </a:t>
            </a:r>
            <a:endParaRPr sz="1700"/>
          </a:p>
          <a:p>
            <a:pPr indent="-336550" lvl="1" marL="914400" marR="0" rtl="0" algn="l">
              <a:lnSpc>
                <a:spcPct val="100000"/>
              </a:lnSpc>
              <a:spcBef>
                <a:spcPts val="0"/>
              </a:spcBef>
              <a:spcAft>
                <a:spcPts val="0"/>
              </a:spcAft>
              <a:buSzPts val="1700"/>
              <a:buChar char="○"/>
            </a:pPr>
            <a:r>
              <a:rPr lang="en" sz="1700"/>
              <a:t>This is a simple way to implement </a:t>
            </a:r>
            <a:r>
              <a:rPr b="1" lang="en" sz="1700">
                <a:solidFill>
                  <a:srgbClr val="0000FF"/>
                </a:solidFill>
              </a:rPr>
              <a:t>early stopping</a:t>
            </a:r>
            <a:br>
              <a:rPr b="1" lang="en" sz="1700">
                <a:solidFill>
                  <a:srgbClr val="0000FF"/>
                </a:solidFill>
              </a:rPr>
            </a:br>
            <a:endParaRPr b="1" sz="1700">
              <a:solidFill>
                <a:srgbClr val="0000FF"/>
              </a:solidFill>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checkpoint_cb = keras.callbacks.ModelCheckpoint("callbackModel.h5", </a:t>
            </a:r>
            <a:r>
              <a:rPr b="1" lang="en" sz="1700">
                <a:solidFill>
                  <a:srgbClr val="980000"/>
                </a:solidFill>
                <a:latin typeface="Source Code Pro"/>
                <a:ea typeface="Source Code Pro"/>
                <a:cs typeface="Source Code Pro"/>
                <a:sym typeface="Source Code Pro"/>
              </a:rPr>
              <a:t>save_best_only=True</a:t>
            </a:r>
            <a:r>
              <a:rPr b="1" lang="en" sz="1700">
                <a:solidFill>
                  <a:srgbClr val="0000FF"/>
                </a:solidFill>
                <a:latin typeface="Source Code Pro"/>
                <a:ea typeface="Source Code Pro"/>
                <a:cs typeface="Source Code Pro"/>
                <a:sym typeface="Source Code Pro"/>
              </a:rPr>
              <a:t>)</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history = model.fit(X_train, y_train, epochs=10, validation_data=(X_valid, y_valid), callbacks=[checkpoint_cb])</a:t>
            </a:r>
            <a:endParaRPr b="1" sz="1700">
              <a:solidFill>
                <a:srgbClr val="0000FF"/>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Perceptron</a:t>
            </a:r>
            <a:endParaRPr b="1" sz="2400">
              <a:solidFill>
                <a:srgbClr val="980000"/>
              </a:solidFill>
            </a:endParaRPr>
          </a:p>
        </p:txBody>
      </p:sp>
      <p:sp>
        <p:nvSpPr>
          <p:cNvPr id="129" name="Google Shape;129;p25"/>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A </a:t>
            </a:r>
            <a:r>
              <a:rPr b="1" lang="en" sz="1800">
                <a:solidFill>
                  <a:srgbClr val="0000FF"/>
                </a:solidFill>
              </a:rPr>
              <a:t>Perceptron</a:t>
            </a:r>
            <a:r>
              <a:rPr lang="en" sz="1800"/>
              <a:t> is simply composed of a single layer of LTUs, with each neuron connected to all the inputs.</a:t>
            </a:r>
            <a:br>
              <a:rPr lang="en" sz="1800"/>
            </a:br>
            <a:endParaRPr sz="1800"/>
          </a:p>
          <a:p>
            <a:pPr indent="-342900" lvl="0" marL="457200" marR="0" rtl="0" algn="l">
              <a:lnSpc>
                <a:spcPct val="100000"/>
              </a:lnSpc>
              <a:spcBef>
                <a:spcPts val="0"/>
              </a:spcBef>
              <a:spcAft>
                <a:spcPts val="0"/>
              </a:spcAft>
              <a:buSzPts val="1800"/>
              <a:buChar char="●"/>
            </a:pPr>
            <a:r>
              <a:rPr b="1" lang="en" sz="1800">
                <a:solidFill>
                  <a:srgbClr val="0000FF"/>
                </a:solidFill>
              </a:rPr>
              <a:t>Input neurons</a:t>
            </a:r>
            <a:r>
              <a:rPr lang="en" sz="1800"/>
              <a:t> → they just output whatever input they are fed.</a:t>
            </a:r>
            <a:endParaRPr sz="1800"/>
          </a:p>
          <a:p>
            <a:pPr indent="-342900" lvl="1" marL="914400" marR="0" rtl="0" algn="l">
              <a:lnSpc>
                <a:spcPct val="100000"/>
              </a:lnSpc>
              <a:spcBef>
                <a:spcPts val="0"/>
              </a:spcBef>
              <a:spcAft>
                <a:spcPts val="0"/>
              </a:spcAft>
              <a:buSzPts val="1800"/>
              <a:buChar char="○"/>
            </a:pPr>
            <a:r>
              <a:rPr lang="en" sz="1800"/>
              <a:t>Extra bias feature is added as well (x0 = 1).</a:t>
            </a:r>
            <a:br>
              <a:rPr lang="en" sz="1800"/>
            </a:br>
            <a:br>
              <a:rPr lang="en" sz="1800"/>
            </a:br>
            <a:endParaRPr sz="1800"/>
          </a:p>
          <a:p>
            <a:pPr indent="-342900" lvl="0" marL="457200" marR="0" rtl="0" algn="l">
              <a:lnSpc>
                <a:spcPct val="100000"/>
              </a:lnSpc>
              <a:spcBef>
                <a:spcPts val="0"/>
              </a:spcBef>
              <a:spcAft>
                <a:spcPts val="0"/>
              </a:spcAft>
              <a:buSzPts val="1800"/>
              <a:buChar char="●"/>
            </a:pPr>
            <a:r>
              <a:rPr lang="en" sz="1800"/>
              <a:t>A Perceptron with </a:t>
            </a:r>
            <a:r>
              <a:rPr b="1" lang="en" sz="1800">
                <a:solidFill>
                  <a:srgbClr val="0000FF"/>
                </a:solidFill>
              </a:rPr>
              <a:t>two inputs</a:t>
            </a:r>
            <a:r>
              <a:rPr lang="en" sz="1800"/>
              <a:t> </a:t>
            </a:r>
            <a:br>
              <a:rPr lang="en" sz="1800"/>
            </a:br>
            <a:r>
              <a:rPr lang="en" sz="1800"/>
              <a:t>and </a:t>
            </a:r>
            <a:r>
              <a:rPr b="1" lang="en" sz="1800">
                <a:solidFill>
                  <a:srgbClr val="0000FF"/>
                </a:solidFill>
              </a:rPr>
              <a:t>three outputs</a:t>
            </a:r>
            <a:r>
              <a:rPr lang="en" sz="1800"/>
              <a:t> → </a:t>
            </a:r>
            <a:endParaRPr sz="1800"/>
          </a:p>
        </p:txBody>
      </p:sp>
      <p:pic>
        <p:nvPicPr>
          <p:cNvPr id="130" name="Google Shape;130;p25"/>
          <p:cNvPicPr preferRelativeResize="0"/>
          <p:nvPr/>
        </p:nvPicPr>
        <p:blipFill>
          <a:blip r:embed="rId3">
            <a:alphaModFix/>
          </a:blip>
          <a:stretch>
            <a:fillRect/>
          </a:stretch>
        </p:blipFill>
        <p:spPr>
          <a:xfrm>
            <a:off x="4352650" y="2454200"/>
            <a:ext cx="4791350" cy="2689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Callbacks</a:t>
            </a:r>
            <a:endParaRPr b="1" sz="2400">
              <a:solidFill>
                <a:srgbClr val="980000"/>
              </a:solidFill>
            </a:endParaRPr>
          </a:p>
        </p:txBody>
      </p:sp>
      <p:sp>
        <p:nvSpPr>
          <p:cNvPr id="526" name="Google Shape;526;p88"/>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SzPts val="1700"/>
              <a:buChar char="●"/>
            </a:pPr>
            <a:r>
              <a:rPr lang="en" sz="1700"/>
              <a:t>Another way to implement early stopping is to simply use the </a:t>
            </a:r>
            <a:r>
              <a:rPr b="1" lang="en" sz="1700">
                <a:solidFill>
                  <a:srgbClr val="0000FF"/>
                </a:solidFill>
              </a:rPr>
              <a:t>EarlyStopping</a:t>
            </a:r>
            <a:r>
              <a:rPr lang="en" sz="1700"/>
              <a:t> callback.</a:t>
            </a:r>
            <a:br>
              <a:rPr lang="en" sz="1700"/>
            </a:br>
            <a:r>
              <a:rPr lang="en" sz="1700"/>
              <a:t> </a:t>
            </a:r>
            <a:endParaRPr sz="1700"/>
          </a:p>
          <a:p>
            <a:pPr indent="-336550" lvl="0" marL="457200" marR="0" rtl="0" algn="l">
              <a:lnSpc>
                <a:spcPct val="100000"/>
              </a:lnSpc>
              <a:spcBef>
                <a:spcPts val="0"/>
              </a:spcBef>
              <a:spcAft>
                <a:spcPts val="0"/>
              </a:spcAft>
              <a:buSzPts val="1700"/>
              <a:buChar char="●"/>
            </a:pPr>
            <a:r>
              <a:rPr lang="en" sz="1700"/>
              <a:t>It will interrupt training when it measures no progress on the validation set for a number of epochs (defined by the </a:t>
            </a:r>
            <a:r>
              <a:rPr b="1" lang="en" sz="1700">
                <a:solidFill>
                  <a:srgbClr val="0000FF"/>
                </a:solidFill>
              </a:rPr>
              <a:t>patience</a:t>
            </a:r>
            <a:r>
              <a:rPr lang="en" sz="1700"/>
              <a:t> argument), and it will optionally roll back to the best model. </a:t>
            </a:r>
            <a:br>
              <a:rPr lang="en" sz="1700"/>
            </a:br>
            <a:endParaRPr sz="1700"/>
          </a:p>
          <a:p>
            <a:pPr indent="-336550" lvl="0" marL="457200" marR="0" rtl="0" algn="l">
              <a:lnSpc>
                <a:spcPct val="100000"/>
              </a:lnSpc>
              <a:spcBef>
                <a:spcPts val="0"/>
              </a:spcBef>
              <a:spcAft>
                <a:spcPts val="0"/>
              </a:spcAft>
              <a:buSzPts val="1700"/>
              <a:buChar char="●"/>
            </a:pPr>
            <a:r>
              <a:rPr lang="en" sz="1700"/>
              <a:t>You can combine both callbacks to save checkpoints of your model (in case your computer crashes) and interrupt training early when there is no more progress (to avoid wasting time and resources):</a:t>
            </a:r>
            <a:br>
              <a:rPr lang="en" sz="1700"/>
            </a:br>
            <a:endParaRPr b="1" sz="1700">
              <a:solidFill>
                <a:srgbClr val="0000FF"/>
              </a:solidFill>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early_stopping_cb = keras.callbacks.EarlyStopping(patience=10,                                                 </a:t>
            </a:r>
            <a:r>
              <a:rPr b="1" lang="en" sz="1700">
                <a:solidFill>
                  <a:srgbClr val="980000"/>
                </a:solidFill>
                <a:latin typeface="Source Code Pro"/>
                <a:ea typeface="Source Code Pro"/>
                <a:cs typeface="Source Code Pro"/>
                <a:sym typeface="Source Code Pro"/>
              </a:rPr>
              <a:t>restore_best_weights=True</a:t>
            </a:r>
            <a:r>
              <a:rPr b="1" lang="en" sz="1700">
                <a:solidFill>
                  <a:srgbClr val="0000FF"/>
                </a:solidFill>
                <a:latin typeface="Source Code Pro"/>
                <a:ea typeface="Source Code Pro"/>
                <a:cs typeface="Source Code Pro"/>
                <a:sym typeface="Source Code Pro"/>
              </a:rPr>
              <a:t>)</a:t>
            </a:r>
            <a:br>
              <a:rPr b="1" lang="en" sz="1700">
                <a:solidFill>
                  <a:srgbClr val="0000FF"/>
                </a:solidFill>
                <a:latin typeface="Source Code Pro"/>
                <a:ea typeface="Source Code Pro"/>
                <a:cs typeface="Source Code Pro"/>
                <a:sym typeface="Source Code Pro"/>
              </a:rPr>
            </a:b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history = model.fit(X_train, y_train, epochs=100,</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                    validation_data=(X_valid, y_valid),</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                    callbacks=[checkpoint_cb, early_stopping_cb])</a:t>
            </a:r>
            <a:endParaRPr b="1" sz="1700">
              <a:solidFill>
                <a:srgbClr val="0000FF"/>
              </a:solidFill>
              <a:latin typeface="Source Code Pro"/>
              <a:ea typeface="Source Code Pro"/>
              <a:cs typeface="Source Code Pro"/>
              <a:sym typeface="Source Code Pr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Callbacks (Tensorboard)</a:t>
            </a:r>
            <a:endParaRPr b="1" sz="2400">
              <a:solidFill>
                <a:srgbClr val="980000"/>
              </a:solidFill>
            </a:endParaRPr>
          </a:p>
        </p:txBody>
      </p:sp>
      <p:sp>
        <p:nvSpPr>
          <p:cNvPr id="532" name="Google Shape;532;p89"/>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%load_ext tensorboard</a:t>
            </a:r>
            <a:endParaRPr sz="1700">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 sz="1700">
                <a:latin typeface="Source Code Pro"/>
                <a:ea typeface="Source Code Pro"/>
                <a:cs typeface="Source Code Pro"/>
                <a:sym typeface="Source Code Pro"/>
              </a:rPr>
              <a:t>%tensorboard --logdir=./my_logs --port=6006</a:t>
            </a:r>
            <a:br>
              <a:rPr lang="en" sz="1700">
                <a:latin typeface="Source Code Pro"/>
                <a:ea typeface="Source Code Pro"/>
                <a:cs typeface="Source Code Pro"/>
                <a:sym typeface="Source Code Pro"/>
              </a:rPr>
            </a:br>
            <a:br>
              <a:rPr lang="en" sz="1700">
                <a:latin typeface="Source Code Pro"/>
                <a:ea typeface="Source Code Pro"/>
                <a:cs typeface="Source Code Pro"/>
                <a:sym typeface="Source Code Pro"/>
              </a:rPr>
            </a:br>
            <a:br>
              <a:rPr lang="en" sz="1700"/>
            </a:br>
            <a:endParaRPr b="1" sz="1700">
              <a:solidFill>
                <a:srgbClr val="0000FF"/>
              </a:solidFill>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tb_callback = keras.callbacks.TensorBoard("./my_logs")</a:t>
            </a:r>
            <a:br>
              <a:rPr b="1" lang="en" sz="1700">
                <a:solidFill>
                  <a:srgbClr val="0000FF"/>
                </a:solidFill>
                <a:latin typeface="Source Code Pro"/>
                <a:ea typeface="Source Code Pro"/>
                <a:cs typeface="Source Code Pro"/>
                <a:sym typeface="Source Code Pro"/>
              </a:rPr>
            </a:b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history = model.fit(X_train, y_train, epochs=100,</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                    validation_data=(X_valid, y_valid),</a:t>
            </a:r>
            <a:endParaRPr b="1" sz="17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                    callbacks=[checkpoint_cb, early_stopping_cb,</a:t>
            </a:r>
            <a:endParaRPr b="1" sz="1700">
              <a:solidFill>
                <a:srgbClr val="0000FF"/>
              </a:solidFill>
              <a:latin typeface="Source Code Pro"/>
              <a:ea typeface="Source Code Pro"/>
              <a:cs typeface="Source Code Pro"/>
              <a:sym typeface="Source Code Pro"/>
            </a:endParaRPr>
          </a:p>
          <a:p>
            <a:pPr indent="457200" lvl="0" marL="3200400" marR="0" rtl="0" algn="l">
              <a:lnSpc>
                <a:spcPct val="100000"/>
              </a:lnSpc>
              <a:spcBef>
                <a:spcPts val="0"/>
              </a:spcBef>
              <a:spcAft>
                <a:spcPts val="0"/>
              </a:spcAft>
              <a:buNone/>
            </a:pPr>
            <a:r>
              <a:rPr b="1" lang="en" sz="1700">
                <a:solidFill>
                  <a:srgbClr val="0000FF"/>
                </a:solidFill>
                <a:latin typeface="Source Code Pro"/>
                <a:ea typeface="Source Code Pro"/>
                <a:cs typeface="Source Code Pro"/>
                <a:sym typeface="Source Code Pro"/>
              </a:rPr>
              <a:t>     tb_callback])</a:t>
            </a:r>
            <a:endParaRPr b="1" sz="1700">
              <a:solidFill>
                <a:srgbClr val="0000FF"/>
              </a:solidFill>
              <a:latin typeface="Source Code Pro"/>
              <a:ea typeface="Source Code Pro"/>
              <a:cs typeface="Source Code Pro"/>
              <a:sym typeface="Source Code Pr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GridsearchCV with Keras</a:t>
            </a:r>
            <a:endParaRPr b="1" sz="2400">
              <a:solidFill>
                <a:srgbClr val="980000"/>
              </a:solidFill>
            </a:endParaRPr>
          </a:p>
        </p:txBody>
      </p:sp>
      <p:sp>
        <p:nvSpPr>
          <p:cNvPr id="538" name="Google Shape;538;p90"/>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def createModel(n_hidden=2, n_node=50, act="relu", lr=0.001, shape=[8]):</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model = keras.models.Sequential()</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model.add(keras.layers.Flatten(input_shape=shape))</a:t>
            </a:r>
            <a:br>
              <a:rPr b="1" lang="en" sz="1500">
                <a:solidFill>
                  <a:srgbClr val="0000FF"/>
                </a:solidFill>
                <a:latin typeface="Source Code Pro"/>
                <a:ea typeface="Source Code Pro"/>
                <a:cs typeface="Source Code Pro"/>
                <a:sym typeface="Source Code Pro"/>
              </a:rPr>
            </a:b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for i in range(n_hidden):</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model.add(keras.layers.Dense(n_node, activation=act))</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model.add(keras.layers.Dense(1))</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model.compile(optimizer=keras.optimizers.SGD(learning_rate=lr),</a:t>
            </a:r>
            <a:br>
              <a:rPr b="1" lang="en" sz="1500">
                <a:solidFill>
                  <a:srgbClr val="0000FF"/>
                </a:solidFill>
                <a:latin typeface="Source Code Pro"/>
                <a:ea typeface="Source Code Pro"/>
                <a:cs typeface="Source Code Pro"/>
                <a:sym typeface="Source Code Pro"/>
              </a:rPr>
            </a:br>
            <a:r>
              <a:rPr b="1" lang="en" sz="1500">
                <a:solidFill>
                  <a:srgbClr val="0000FF"/>
                </a:solidFill>
                <a:latin typeface="Source Code Pro"/>
                <a:ea typeface="Source Code Pro"/>
                <a:cs typeface="Source Code Pro"/>
                <a:sym typeface="Source Code Pro"/>
              </a:rPr>
              <a:t>				 loss="mse")</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return model</a:t>
            </a:r>
            <a:br>
              <a:rPr b="1" lang="en" sz="1500">
                <a:solidFill>
                  <a:srgbClr val="0000FF"/>
                </a:solidFill>
                <a:latin typeface="Source Code Pro"/>
                <a:ea typeface="Source Code Pro"/>
                <a:cs typeface="Source Code Pro"/>
                <a:sym typeface="Source Code Pro"/>
              </a:rPr>
            </a:br>
            <a:br>
              <a:rPr b="1" lang="en" sz="1500">
                <a:solidFill>
                  <a:srgbClr val="0000FF"/>
                </a:solidFill>
                <a:latin typeface="Source Code Pro"/>
                <a:ea typeface="Source Code Pro"/>
                <a:cs typeface="Source Code Pro"/>
                <a:sym typeface="Source Code Pro"/>
              </a:rPr>
            </a:br>
            <a:br>
              <a:rPr b="1" lang="en" sz="1500">
                <a:solidFill>
                  <a:srgbClr val="0000FF"/>
                </a:solidFill>
                <a:latin typeface="Source Code Pro"/>
                <a:ea typeface="Source Code Pro"/>
                <a:cs typeface="Source Code Pro"/>
                <a:sym typeface="Source Code Pro"/>
              </a:rPr>
            </a:br>
            <a:br>
              <a:rPr b="1" lang="en" sz="1500">
                <a:solidFill>
                  <a:srgbClr val="0000FF"/>
                </a:solidFill>
                <a:latin typeface="Source Code Pro"/>
                <a:ea typeface="Source Code Pro"/>
                <a:cs typeface="Source Code Pro"/>
                <a:sym typeface="Source Code Pro"/>
              </a:rPr>
            </a:br>
            <a:r>
              <a:rPr b="1" lang="en" sz="1500">
                <a:solidFill>
                  <a:srgbClr val="980000"/>
                </a:solidFill>
                <a:latin typeface="Source Code Pro"/>
                <a:ea typeface="Source Code Pro"/>
                <a:cs typeface="Source Code Pro"/>
                <a:sym typeface="Source Code Pro"/>
              </a:rPr>
              <a:t>new_reg = keras.wrappers.scikit_learn.KerasRegressor(createModel, epochs=10)</a:t>
            </a:r>
            <a:endParaRPr b="1" sz="1500">
              <a:solidFill>
                <a:srgbClr val="98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new_reg.fit(X_train, y_train)</a:t>
            </a:r>
            <a:endParaRPr b="1" sz="1500">
              <a:solidFill>
                <a:srgbClr val="0000FF"/>
              </a:solidFill>
              <a:latin typeface="Source Code Pro"/>
              <a:ea typeface="Source Code Pro"/>
              <a:cs typeface="Source Code Pro"/>
              <a:sym typeface="Source Code Pr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1"/>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GridsearchCV with Keras</a:t>
            </a:r>
            <a:endParaRPr b="1" sz="2400">
              <a:solidFill>
                <a:srgbClr val="980000"/>
              </a:solidFill>
            </a:endParaRPr>
          </a:p>
        </p:txBody>
      </p:sp>
      <p:sp>
        <p:nvSpPr>
          <p:cNvPr id="544" name="Google Shape;544;p91"/>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params =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"n_hidden":[2,3],</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"n_node":[50, 100],</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"lr":[0.01, 0.001]</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grid = mod.GridSearchCV(new_reg, params, cv=3, </a:t>
            </a:r>
            <a:br>
              <a:rPr b="1" lang="en" sz="1500">
                <a:solidFill>
                  <a:srgbClr val="0000FF"/>
                </a:solidFill>
                <a:latin typeface="Source Code Pro"/>
                <a:ea typeface="Source Code Pro"/>
                <a:cs typeface="Source Code Pro"/>
                <a:sym typeface="Source Code Pro"/>
              </a:rPr>
            </a:br>
            <a:r>
              <a:rPr b="1" lang="en" sz="1500">
                <a:solidFill>
                  <a:srgbClr val="0000FF"/>
                </a:solidFill>
                <a:latin typeface="Source Code Pro"/>
                <a:ea typeface="Source Code Pro"/>
                <a:cs typeface="Source Code Pro"/>
                <a:sym typeface="Source Code Pro"/>
              </a:rPr>
              <a:t>						scoring="neg_mean_squared_error")</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br>
              <a:rPr b="1" lang="en" sz="1500">
                <a:solidFill>
                  <a:srgbClr val="0000FF"/>
                </a:solidFill>
                <a:latin typeface="Source Code Pro"/>
                <a:ea typeface="Source Code Pro"/>
                <a:cs typeface="Source Code Pro"/>
                <a:sym typeface="Source Code Pro"/>
              </a:rPr>
            </a:br>
            <a:r>
              <a:rPr b="1" lang="en" sz="1500">
                <a:solidFill>
                  <a:srgbClr val="0000FF"/>
                </a:solidFill>
                <a:latin typeface="Source Code Pro"/>
                <a:ea typeface="Source Code Pro"/>
                <a:cs typeface="Source Code Pro"/>
                <a:sym typeface="Source Code Pro"/>
              </a:rPr>
              <a:t>grid.fit(X_train, y_train, epochs=10, callbacks=[checkpoint_cb])</a:t>
            </a:r>
            <a:endParaRPr b="1" sz="1500">
              <a:solidFill>
                <a:srgbClr val="0000FF"/>
              </a:solidFill>
              <a:latin typeface="Source Code Pro"/>
              <a:ea typeface="Source Code Pro"/>
              <a:cs typeface="Source Code Pro"/>
              <a:sym typeface="Source Code Pr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2"/>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Integrating with Sklearn Pipeline</a:t>
            </a:r>
            <a:endParaRPr b="1" sz="2400">
              <a:solidFill>
                <a:srgbClr val="980000"/>
              </a:solidFill>
            </a:endParaRPr>
          </a:p>
        </p:txBody>
      </p:sp>
      <p:sp>
        <p:nvSpPr>
          <p:cNvPr id="550" name="Google Shape;550;p92"/>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new_reg = keras.wrappers.scikit_learn.KerasRegressor(createModel, </a:t>
            </a:r>
            <a:r>
              <a:rPr b="1" lang="en" sz="1500">
                <a:solidFill>
                  <a:srgbClr val="980000"/>
                </a:solidFill>
                <a:latin typeface="Source Code Pro"/>
                <a:ea typeface="Source Code Pro"/>
                <a:cs typeface="Source Code Pro"/>
                <a:sym typeface="Source Code Pro"/>
              </a:rPr>
              <a:t>epochs=10</a:t>
            </a:r>
            <a:r>
              <a:rPr b="1" lang="en" sz="1500">
                <a:solidFill>
                  <a:srgbClr val="0000FF"/>
                </a:solidFill>
                <a:latin typeface="Source Code Pro"/>
                <a:ea typeface="Source Code Pro"/>
                <a:cs typeface="Source Code Pro"/>
                <a:sym typeface="Source Code Pro"/>
              </a:rPr>
              <a:t>)</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pipe = pip.Pipeline([</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("scaler", pre.StandardScaler()),</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        ("clf", new_reg)</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1" sz="1500">
              <a:solidFill>
                <a:srgbClr val="0000FF"/>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1" lang="en" sz="1500">
                <a:solidFill>
                  <a:srgbClr val="0000FF"/>
                </a:solidFill>
                <a:latin typeface="Source Code Pro"/>
                <a:ea typeface="Source Code Pro"/>
                <a:cs typeface="Source Code Pro"/>
                <a:sym typeface="Source Code Pro"/>
              </a:rPr>
              <a:t>pipe.fit(X_train, y_train)</a:t>
            </a:r>
            <a:endParaRPr b="1" sz="1500">
              <a:solidFill>
                <a:srgbClr val="0000FF"/>
              </a:solidFill>
              <a:latin typeface="Source Code Pro"/>
              <a:ea typeface="Source Code Pro"/>
              <a:cs typeface="Source Code Pro"/>
              <a:sym typeface="Source Code Pr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3"/>
          <p:cNvSpPr txBox="1"/>
          <p:nvPr/>
        </p:nvSpPr>
        <p:spPr>
          <a:xfrm>
            <a:off x="66850" y="310300"/>
            <a:ext cx="8989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Some Extra Reading</a:t>
            </a:r>
            <a:endParaRPr b="1" sz="2400">
              <a:solidFill>
                <a:srgbClr val="980000"/>
              </a:solidFill>
            </a:endParaRPr>
          </a:p>
        </p:txBody>
      </p:sp>
      <p:sp>
        <p:nvSpPr>
          <p:cNvPr id="556" name="Google Shape;556;p93"/>
          <p:cNvSpPr txBox="1"/>
          <p:nvPr/>
        </p:nvSpPr>
        <p:spPr>
          <a:xfrm>
            <a:off x="165250" y="892375"/>
            <a:ext cx="8890800" cy="4098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a:p>
            <a:pPr indent="-323850" lvl="0" marL="457200" marR="0" rtl="0" algn="l">
              <a:lnSpc>
                <a:spcPct val="100000"/>
              </a:lnSpc>
              <a:spcBef>
                <a:spcPts val="0"/>
              </a:spcBef>
              <a:spcAft>
                <a:spcPts val="0"/>
              </a:spcAft>
              <a:buSzPts val="1500"/>
              <a:buChar char="●"/>
            </a:pPr>
            <a:r>
              <a:rPr b="1" lang="en" sz="1500" u="sng">
                <a:solidFill>
                  <a:schemeClr val="hlink"/>
                </a:solidFill>
                <a:hlinkClick r:id="rId3"/>
              </a:rPr>
              <a:t>Google - Using Evolutionary AutoML to Discover Neural Network Architectures (2018)</a:t>
            </a:r>
            <a:br>
              <a:rPr b="1" lang="en" sz="1500"/>
            </a:br>
            <a:br>
              <a:rPr b="1" lang="en" sz="1500"/>
            </a:br>
            <a:br>
              <a:rPr b="1" lang="en" sz="1500"/>
            </a:br>
            <a:endParaRPr b="1" sz="1500"/>
          </a:p>
          <a:p>
            <a:pPr indent="-323850" lvl="0" marL="457200" marR="0" rtl="0" algn="l">
              <a:lnSpc>
                <a:spcPct val="100000"/>
              </a:lnSpc>
              <a:spcBef>
                <a:spcPts val="0"/>
              </a:spcBef>
              <a:spcAft>
                <a:spcPts val="0"/>
              </a:spcAft>
              <a:buSzPts val="1500"/>
              <a:buChar char="●"/>
            </a:pPr>
            <a:r>
              <a:rPr b="1" lang="en" sz="1500" u="sng">
                <a:solidFill>
                  <a:schemeClr val="hlink"/>
                </a:solidFill>
                <a:hlinkClick r:id="rId4"/>
              </a:rPr>
              <a:t>A disciplined approach to neural network hyper-parameters: Part 1 -- learning rate, batch size, momentum, and weight decay (2018)</a:t>
            </a:r>
            <a:br>
              <a:rPr b="1" lang="en" sz="1500"/>
            </a:br>
            <a:br>
              <a:rPr b="1" lang="en" sz="1500"/>
            </a:br>
            <a:br>
              <a:rPr b="1" lang="en" sz="1500"/>
            </a:br>
            <a:endParaRPr b="1" sz="1500"/>
          </a:p>
          <a:p>
            <a:pPr indent="-323850" lvl="0" marL="457200" marR="0" rtl="0" algn="l">
              <a:lnSpc>
                <a:spcPct val="100000"/>
              </a:lnSpc>
              <a:spcBef>
                <a:spcPts val="0"/>
              </a:spcBef>
              <a:spcAft>
                <a:spcPts val="0"/>
              </a:spcAft>
              <a:buSzPts val="1500"/>
              <a:buChar char="●"/>
            </a:pPr>
            <a:r>
              <a:rPr b="1" lang="en" sz="1500" u="sng">
                <a:solidFill>
                  <a:schemeClr val="hlink"/>
                </a:solidFill>
                <a:hlinkClick r:id="rId5"/>
              </a:rPr>
              <a:t>DeepMind - Population Based Training of Neural Networks (2017)</a:t>
            </a:r>
            <a:br>
              <a:rPr b="1" lang="en" sz="1500"/>
            </a:br>
            <a:br>
              <a:rPr b="1" lang="en" sz="1500"/>
            </a:br>
            <a:br>
              <a:rPr b="1" lang="en" sz="1500"/>
            </a:br>
            <a:endParaRPr b="1" sz="1500"/>
          </a:p>
          <a:p>
            <a:pPr indent="-323850" lvl="0" marL="457200" marR="0" rtl="0" algn="l">
              <a:lnSpc>
                <a:spcPct val="100000"/>
              </a:lnSpc>
              <a:spcBef>
                <a:spcPts val="0"/>
              </a:spcBef>
              <a:spcAft>
                <a:spcPts val="0"/>
              </a:spcAft>
              <a:buSzPts val="1500"/>
              <a:buChar char="●"/>
            </a:pPr>
            <a:r>
              <a:rPr b="1" lang="en" sz="1500" u="sng">
                <a:solidFill>
                  <a:schemeClr val="hlink"/>
                </a:solidFill>
                <a:hlinkClick r:id="rId6"/>
              </a:rPr>
              <a:t>Uber - Deep Neuroevolution (2017-2018)</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How to Train </a:t>
            </a:r>
            <a:r>
              <a:rPr b="1" lang="en" sz="2400">
                <a:solidFill>
                  <a:srgbClr val="980000"/>
                </a:solidFill>
              </a:rPr>
              <a:t>Perceptron</a:t>
            </a:r>
            <a:endParaRPr b="1" sz="2400">
              <a:solidFill>
                <a:srgbClr val="980000"/>
              </a:solidFill>
            </a:endParaRPr>
          </a:p>
        </p:txBody>
      </p:sp>
      <p:sp>
        <p:nvSpPr>
          <p:cNvPr id="136" name="Google Shape;136;p26"/>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Hebb’s rule → </a:t>
            </a:r>
            <a:r>
              <a:rPr lang="en" sz="1800">
                <a:solidFill>
                  <a:srgbClr val="0000FF"/>
                </a:solidFill>
              </a:rPr>
              <a:t>“</a:t>
            </a:r>
            <a:r>
              <a:rPr b="1" i="1" lang="en" sz="1800">
                <a:solidFill>
                  <a:srgbClr val="0000FF"/>
                </a:solidFill>
              </a:rPr>
              <a:t>Cells that fire together, wire together.</a:t>
            </a:r>
            <a:r>
              <a:rPr lang="en" sz="1800">
                <a:solidFill>
                  <a:srgbClr val="0000FF"/>
                </a:solidFill>
              </a:rPr>
              <a:t>”</a:t>
            </a:r>
            <a:endParaRPr sz="1800">
              <a:solidFill>
                <a:srgbClr val="0000FF"/>
              </a:solidFill>
            </a:endParaRPr>
          </a:p>
          <a:p>
            <a:pPr indent="-330200" lvl="1" marL="914400" marR="0" rtl="0" algn="l">
              <a:lnSpc>
                <a:spcPct val="100000"/>
              </a:lnSpc>
              <a:spcBef>
                <a:spcPts val="0"/>
              </a:spcBef>
              <a:spcAft>
                <a:spcPts val="0"/>
              </a:spcAft>
              <a:buSzPts val="1600"/>
              <a:buChar char="○"/>
            </a:pPr>
            <a:r>
              <a:rPr lang="en" sz="1600"/>
              <a:t>connection weight between two neurons is increased whenever they have the same output.</a:t>
            </a:r>
            <a:endParaRPr sz="1600"/>
          </a:p>
        </p:txBody>
      </p:sp>
      <p:pic>
        <p:nvPicPr>
          <p:cNvPr id="137" name="Google Shape;137;p26"/>
          <p:cNvPicPr preferRelativeResize="0"/>
          <p:nvPr/>
        </p:nvPicPr>
        <p:blipFill>
          <a:blip r:embed="rId3">
            <a:alphaModFix/>
          </a:blip>
          <a:stretch>
            <a:fillRect/>
          </a:stretch>
        </p:blipFill>
        <p:spPr>
          <a:xfrm>
            <a:off x="451350" y="1888075"/>
            <a:ext cx="8476199" cy="31766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nvSpPr>
        <p:spPr>
          <a:xfrm>
            <a:off x="372225" y="310300"/>
            <a:ext cx="6858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Perceptron</a:t>
            </a:r>
            <a:endParaRPr b="1" sz="2400">
              <a:solidFill>
                <a:srgbClr val="980000"/>
              </a:solidFill>
            </a:endParaRPr>
          </a:p>
        </p:txBody>
      </p:sp>
      <p:sp>
        <p:nvSpPr>
          <p:cNvPr id="143" name="Google Shape;143;p27"/>
          <p:cNvSpPr txBox="1"/>
          <p:nvPr/>
        </p:nvSpPr>
        <p:spPr>
          <a:xfrm>
            <a:off x="372225" y="909175"/>
            <a:ext cx="8476200" cy="396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t>The decision boundary of each output neuron is linear.</a:t>
            </a:r>
            <a:br>
              <a:rPr lang="en" sz="1800"/>
            </a:br>
            <a:endParaRPr sz="1800"/>
          </a:p>
          <a:p>
            <a:pPr indent="-342900" lvl="0" marL="457200" marR="0" rtl="0" algn="l">
              <a:lnSpc>
                <a:spcPct val="100000"/>
              </a:lnSpc>
              <a:spcBef>
                <a:spcPts val="0"/>
              </a:spcBef>
              <a:spcAft>
                <a:spcPts val="0"/>
              </a:spcAft>
              <a:buSzPts val="1800"/>
              <a:buChar char="●"/>
            </a:pPr>
            <a:r>
              <a:rPr lang="en" sz="1800"/>
              <a:t>Perceptron class in sklearn.</a:t>
            </a:r>
            <a:br>
              <a:rPr lang="en" sz="1800"/>
            </a:br>
            <a:endParaRPr sz="1800"/>
          </a:p>
          <a:p>
            <a:pPr indent="-330200" lvl="0" marL="457200" marR="0" rtl="0" algn="l">
              <a:lnSpc>
                <a:spcPct val="100000"/>
              </a:lnSpc>
              <a:spcBef>
                <a:spcPts val="0"/>
              </a:spcBef>
              <a:spcAft>
                <a:spcPts val="0"/>
              </a:spcAft>
              <a:buSzPts val="1600"/>
              <a:buChar char="●"/>
            </a:pPr>
            <a:r>
              <a:rPr b="1" lang="en" sz="1500">
                <a:solidFill>
                  <a:srgbClr val="0000FF"/>
                </a:solidFill>
                <a:latin typeface="Courier New"/>
                <a:ea typeface="Courier New"/>
                <a:cs typeface="Courier New"/>
                <a:sym typeface="Courier New"/>
              </a:rPr>
              <a:t>Perceptron() = SGDClassifier(loss="perceptron",</a:t>
            </a:r>
            <a:br>
              <a:rPr b="1" lang="en" sz="1500">
                <a:solidFill>
                  <a:srgbClr val="0000FF"/>
                </a:solidFill>
                <a:latin typeface="Courier New"/>
                <a:ea typeface="Courier New"/>
                <a:cs typeface="Courier New"/>
                <a:sym typeface="Courier New"/>
              </a:rPr>
            </a:br>
            <a:r>
              <a:rPr b="1" lang="en" sz="1500">
                <a:solidFill>
                  <a:srgbClr val="0000FF"/>
                </a:solidFill>
                <a:latin typeface="Courier New"/>
                <a:ea typeface="Courier New"/>
                <a:cs typeface="Courier New"/>
                <a:sym typeface="Courier New"/>
              </a:rPr>
              <a:t>							learning_rate="constant",</a:t>
            </a:r>
            <a:br>
              <a:rPr b="1" lang="en" sz="1500">
                <a:solidFill>
                  <a:srgbClr val="0000FF"/>
                </a:solidFill>
                <a:latin typeface="Courier New"/>
                <a:ea typeface="Courier New"/>
                <a:cs typeface="Courier New"/>
                <a:sym typeface="Courier New"/>
              </a:rPr>
            </a:br>
            <a:r>
              <a:rPr b="1" lang="en" sz="1500">
                <a:solidFill>
                  <a:srgbClr val="0000FF"/>
                </a:solidFill>
                <a:latin typeface="Courier New"/>
                <a:ea typeface="Courier New"/>
                <a:cs typeface="Courier New"/>
                <a:sym typeface="Courier New"/>
              </a:rPr>
              <a:t>							eta0=1,</a:t>
            </a:r>
            <a:br>
              <a:rPr b="1" lang="en" sz="1500">
                <a:solidFill>
                  <a:srgbClr val="0000FF"/>
                </a:solidFill>
                <a:latin typeface="Courier New"/>
                <a:ea typeface="Courier New"/>
                <a:cs typeface="Courier New"/>
                <a:sym typeface="Courier New"/>
              </a:rPr>
            </a:br>
            <a:r>
              <a:rPr b="1" lang="en" sz="1500">
                <a:solidFill>
                  <a:srgbClr val="0000FF"/>
                </a:solidFill>
                <a:latin typeface="Courier New"/>
                <a:ea typeface="Courier New"/>
                <a:cs typeface="Courier New"/>
                <a:sym typeface="Courier New"/>
              </a:rPr>
              <a:t>							penalty=None)</a:t>
            </a:r>
            <a:br>
              <a:rPr lang="en" sz="1600"/>
            </a:br>
            <a:endParaRPr sz="1600"/>
          </a:p>
          <a:p>
            <a:pPr indent="0" lvl="0" marL="457200" marR="0" rtl="0" algn="l">
              <a:lnSpc>
                <a:spcPct val="100000"/>
              </a:lnSpc>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